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02" r:id="rId5"/>
    <p:sldId id="301" r:id="rId6"/>
    <p:sldId id="308" r:id="rId7"/>
    <p:sldId id="304" r:id="rId8"/>
    <p:sldId id="309" r:id="rId9"/>
    <p:sldId id="1695" r:id="rId10"/>
    <p:sldId id="307" r:id="rId11"/>
    <p:sldId id="310" r:id="rId12"/>
    <p:sldId id="311" r:id="rId13"/>
    <p:sldId id="312" r:id="rId14"/>
    <p:sldId id="306" r:id="rId15"/>
    <p:sldId id="264" r:id="rId16"/>
    <p:sldId id="265" r:id="rId17"/>
    <p:sldId id="1696" r:id="rId18"/>
    <p:sldId id="1697" r:id="rId19"/>
    <p:sldId id="1698" r:id="rId20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BA685B-98DF-1305-3FFF-81F95B9F44FA}" name="Stimmel, Emily" initials="ES" userId="S::stimmele2@upmc.edu::09730082-1aff-4884-865b-2ed0e32c44b5" providerId="AD"/>
  <p188:author id="{FB8D3D8A-6CDC-A293-0D96-8F6EE282CCDF}" name="Peter Riedell" initials="PR" userId="dacc8d63dd026e0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4"/>
    <a:srgbClr val="99B7CE"/>
    <a:srgbClr val="6F7B3C"/>
    <a:srgbClr val="38A9AF"/>
    <a:srgbClr val="E9614C"/>
    <a:srgbClr val="4BC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70" autoAdjust="0"/>
    <p:restoredTop sz="94898" autoAdjust="0"/>
  </p:normalViewPr>
  <p:slideViewPr>
    <p:cSldViewPr snapToGrid="0">
      <p:cViewPr varScale="1">
        <p:scale>
          <a:sx n="105" d="100"/>
          <a:sy n="105" d="100"/>
        </p:scale>
        <p:origin x="12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C7AEE-8952-4372-B011-9B850C268827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1D6F0B4-B89C-4B46-B468-48E8DA028791}">
      <dgm:prSet custT="1"/>
      <dgm:spPr/>
      <dgm:t>
        <a:bodyPr/>
        <a:lstStyle/>
        <a:p>
          <a:r>
            <a:rPr lang="en-US" sz="1500" dirty="0"/>
            <a:t>Describe the mechanism of action of CAR T-cell therapy</a:t>
          </a:r>
        </a:p>
      </dgm:t>
    </dgm:pt>
    <dgm:pt modelId="{1D42493E-854F-4FD4-A729-C094C316420D}" type="parTrans" cxnId="{CD2D153D-177F-4AEB-82A6-EADD42007AC7}">
      <dgm:prSet/>
      <dgm:spPr/>
      <dgm:t>
        <a:bodyPr/>
        <a:lstStyle/>
        <a:p>
          <a:endParaRPr lang="en-US"/>
        </a:p>
      </dgm:t>
    </dgm:pt>
    <dgm:pt modelId="{97C4B5CC-DDAB-4F5B-8522-889B0E6BACE7}" type="sibTrans" cxnId="{CD2D153D-177F-4AEB-82A6-EADD42007AC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B229287-82FD-42CA-8A21-29FAAA11260E}">
      <dgm:prSet/>
      <dgm:spPr/>
      <dgm:t>
        <a:bodyPr/>
        <a:lstStyle/>
        <a:p>
          <a:r>
            <a:rPr lang="en-US" dirty="0"/>
            <a:t>Elaborate on the current FDA approved indications for CAR T-cell therapy</a:t>
          </a:r>
        </a:p>
      </dgm:t>
    </dgm:pt>
    <dgm:pt modelId="{23D0B551-1939-4A1C-B1A4-783B284A9A23}" type="parTrans" cxnId="{2D791951-3295-4CB0-960D-BB7703E9C9E1}">
      <dgm:prSet/>
      <dgm:spPr/>
      <dgm:t>
        <a:bodyPr/>
        <a:lstStyle/>
        <a:p>
          <a:endParaRPr lang="en-US"/>
        </a:p>
      </dgm:t>
    </dgm:pt>
    <dgm:pt modelId="{7A9DE9F0-1ECC-48B1-9119-692F8F3B8A8B}" type="sibTrans" cxnId="{2D791951-3295-4CB0-960D-BB7703E9C9E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185A492-42BC-415F-A611-4EADA5AC4842}">
      <dgm:prSet/>
      <dgm:spPr/>
      <dgm:t>
        <a:bodyPr/>
        <a:lstStyle/>
        <a:p>
          <a:r>
            <a:rPr lang="en-US" dirty="0"/>
            <a:t>Outline considerations for CAR T-cell candidacy</a:t>
          </a:r>
        </a:p>
      </dgm:t>
    </dgm:pt>
    <dgm:pt modelId="{CD6A6DF3-809E-4791-BB2B-00739D432EDA}" type="parTrans" cxnId="{45328FA0-ED07-4F76-8F2E-5AC38B613899}">
      <dgm:prSet/>
      <dgm:spPr/>
      <dgm:t>
        <a:bodyPr/>
        <a:lstStyle/>
        <a:p>
          <a:endParaRPr lang="en-US"/>
        </a:p>
      </dgm:t>
    </dgm:pt>
    <dgm:pt modelId="{4E741719-2501-4856-823C-D49C185016AD}" type="sibTrans" cxnId="{45328FA0-ED07-4F76-8F2E-5AC38B61389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9C4FB5D-85AC-49D3-A541-A5E466E8DEF1}">
      <dgm:prSet/>
      <dgm:spPr/>
      <dgm:t>
        <a:bodyPr/>
        <a:lstStyle/>
        <a:p>
          <a:r>
            <a:rPr lang="en-US" dirty="0"/>
            <a:t>Discuss the potential side effects and toxicities of CAR T-cell therapy</a:t>
          </a:r>
        </a:p>
      </dgm:t>
    </dgm:pt>
    <dgm:pt modelId="{CA7138A6-CEE3-4B4A-895D-B47306C5F0D4}" type="parTrans" cxnId="{A63506D4-D920-4577-8D31-37BAA1F7F7DB}">
      <dgm:prSet/>
      <dgm:spPr/>
      <dgm:t>
        <a:bodyPr/>
        <a:lstStyle/>
        <a:p>
          <a:endParaRPr lang="en-US"/>
        </a:p>
      </dgm:t>
    </dgm:pt>
    <dgm:pt modelId="{0A5C3224-6C38-481B-88BF-54215DB069B3}" type="sibTrans" cxnId="{A63506D4-D920-4577-8D31-37BAA1F7F7DB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8C4C26F-E9A6-4E18-8113-34114A1E94D9}">
      <dgm:prSet/>
      <dgm:spPr/>
      <dgm:t>
        <a:bodyPr/>
        <a:lstStyle/>
        <a:p>
          <a:r>
            <a:rPr lang="en-US" dirty="0"/>
            <a:t>Understand the CAR T-cell treatment journey</a:t>
          </a:r>
        </a:p>
      </dgm:t>
    </dgm:pt>
    <dgm:pt modelId="{2DCFD9BF-096D-4F98-B808-D94F93A7A709}" type="parTrans" cxnId="{B08826ED-4F61-40A9-B6A4-191ECB68BB0D}">
      <dgm:prSet/>
      <dgm:spPr/>
      <dgm:t>
        <a:bodyPr/>
        <a:lstStyle/>
        <a:p>
          <a:endParaRPr lang="en-US"/>
        </a:p>
      </dgm:t>
    </dgm:pt>
    <dgm:pt modelId="{7F29F9D6-ACC9-4FA7-B05A-4D1F36288063}" type="sibTrans" cxnId="{B08826ED-4F61-40A9-B6A4-191ECB68BB0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C0F75DAB-3859-453E-B47B-CA2FAC563FF5}">
      <dgm:prSet custT="1"/>
      <dgm:spPr/>
      <dgm:t>
        <a:bodyPr/>
        <a:lstStyle/>
        <a:p>
          <a:r>
            <a:rPr lang="en-US" sz="1400" dirty="0"/>
            <a:t>Identify ways treatment centers and referring providers can collaborate to facilitate CAR T-cell therapy</a:t>
          </a:r>
        </a:p>
      </dgm:t>
    </dgm:pt>
    <dgm:pt modelId="{48F0CF54-D05B-4101-BC8A-6D3E2FA0850D}" type="parTrans" cxnId="{8DACD354-5CC0-4A1B-9CD6-B108CA3CAE25}">
      <dgm:prSet/>
      <dgm:spPr/>
      <dgm:t>
        <a:bodyPr/>
        <a:lstStyle/>
        <a:p>
          <a:endParaRPr lang="en-US"/>
        </a:p>
      </dgm:t>
    </dgm:pt>
    <dgm:pt modelId="{038760A4-0458-4976-81E1-C62FECF6424D}" type="sibTrans" cxnId="{8DACD354-5CC0-4A1B-9CD6-B108CA3CAE25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7085A3A8-3322-4312-B113-28F7BF98B061}" type="pres">
      <dgm:prSet presAssocID="{09AC7AEE-8952-4372-B011-9B850C268827}" presName="linearFlow" presStyleCnt="0">
        <dgm:presLayoutVars>
          <dgm:dir/>
          <dgm:animLvl val="lvl"/>
          <dgm:resizeHandles val="exact"/>
        </dgm:presLayoutVars>
      </dgm:prSet>
      <dgm:spPr/>
    </dgm:pt>
    <dgm:pt modelId="{F37BEA71-1C73-42C1-A7F4-15445E31309B}" type="pres">
      <dgm:prSet presAssocID="{91D6F0B4-B89C-4B46-B468-48E8DA028791}" presName="compositeNode" presStyleCnt="0"/>
      <dgm:spPr/>
    </dgm:pt>
    <dgm:pt modelId="{2697A312-BEDB-483F-B41C-587C94AD64CA}" type="pres">
      <dgm:prSet presAssocID="{91D6F0B4-B89C-4B46-B468-48E8DA02879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88B5112-5914-48D0-9340-CF28288507EF}" type="pres">
      <dgm:prSet presAssocID="{91D6F0B4-B89C-4B46-B468-48E8DA028791}" presName="parSh" presStyleCnt="0"/>
      <dgm:spPr/>
    </dgm:pt>
    <dgm:pt modelId="{8C41714E-1B25-4353-82E3-A4B762B3A1C7}" type="pres">
      <dgm:prSet presAssocID="{91D6F0B4-B89C-4B46-B468-48E8DA028791}" presName="lineNode" presStyleLbl="alignAccFollowNode1" presStyleIdx="0" presStyleCnt="18"/>
      <dgm:spPr/>
    </dgm:pt>
    <dgm:pt modelId="{46887800-D17B-40F3-927C-EEE8216FF4E3}" type="pres">
      <dgm:prSet presAssocID="{91D6F0B4-B89C-4B46-B468-48E8DA028791}" presName="lineArrowNode" presStyleLbl="alignAccFollowNode1" presStyleIdx="1" presStyleCnt="18"/>
      <dgm:spPr/>
    </dgm:pt>
    <dgm:pt modelId="{2A4ABFF9-E254-4EA4-B475-641A3079A395}" type="pres">
      <dgm:prSet presAssocID="{97C4B5CC-DDAB-4F5B-8522-889B0E6BACE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6FAD1DB-0389-478E-B080-C50CDAEF2921}" type="pres">
      <dgm:prSet presAssocID="{97C4B5CC-DDAB-4F5B-8522-889B0E6BACE7}" presName="spacerBetweenCircleAndCallout" presStyleCnt="0">
        <dgm:presLayoutVars/>
      </dgm:prSet>
      <dgm:spPr/>
    </dgm:pt>
    <dgm:pt modelId="{2FBAE8C8-E512-4C0E-9731-79B37DE91FF6}" type="pres">
      <dgm:prSet presAssocID="{91D6F0B4-B89C-4B46-B468-48E8DA028791}" presName="nodeText" presStyleLbl="alignAccFollowNode1" presStyleIdx="2" presStyleCnt="18">
        <dgm:presLayoutVars>
          <dgm:bulletEnabled val="1"/>
        </dgm:presLayoutVars>
      </dgm:prSet>
      <dgm:spPr/>
    </dgm:pt>
    <dgm:pt modelId="{6F6DC0BF-6FD4-4FFF-A6F5-F324BD5B7A75}" type="pres">
      <dgm:prSet presAssocID="{97C4B5CC-DDAB-4F5B-8522-889B0E6BACE7}" presName="sibTransComposite" presStyleCnt="0"/>
      <dgm:spPr/>
    </dgm:pt>
    <dgm:pt modelId="{F643B3DB-CFAE-414C-B18C-7513812B915B}" type="pres">
      <dgm:prSet presAssocID="{4B229287-82FD-42CA-8A21-29FAAA11260E}" presName="compositeNode" presStyleCnt="0"/>
      <dgm:spPr/>
    </dgm:pt>
    <dgm:pt modelId="{F9AEBC37-1B4E-4CA3-A2BC-BC3D0A4C509F}" type="pres">
      <dgm:prSet presAssocID="{4B229287-82FD-42CA-8A21-29FAAA11260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D43F1B-A7AD-4046-9E1B-A08DAAFFE95F}" type="pres">
      <dgm:prSet presAssocID="{4B229287-82FD-42CA-8A21-29FAAA11260E}" presName="parSh" presStyleCnt="0"/>
      <dgm:spPr/>
    </dgm:pt>
    <dgm:pt modelId="{A4DE2E7F-59DE-4082-BCD2-31AD0920D33E}" type="pres">
      <dgm:prSet presAssocID="{4B229287-82FD-42CA-8A21-29FAAA11260E}" presName="lineNode" presStyleLbl="alignAccFollowNode1" presStyleIdx="3" presStyleCnt="18"/>
      <dgm:spPr/>
    </dgm:pt>
    <dgm:pt modelId="{7E44A74F-3624-451A-AB2E-0E74FD4F3294}" type="pres">
      <dgm:prSet presAssocID="{4B229287-82FD-42CA-8A21-29FAAA11260E}" presName="lineArrowNode" presStyleLbl="alignAccFollowNode1" presStyleIdx="4" presStyleCnt="18"/>
      <dgm:spPr/>
    </dgm:pt>
    <dgm:pt modelId="{8F19BB45-E933-42DD-9A9D-11CB60CF1B97}" type="pres">
      <dgm:prSet presAssocID="{7A9DE9F0-1ECC-48B1-9119-692F8F3B8A8B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3E96EA92-7BBF-4B33-BEBA-0FC66D7CBA49}" type="pres">
      <dgm:prSet presAssocID="{7A9DE9F0-1ECC-48B1-9119-692F8F3B8A8B}" presName="spacerBetweenCircleAndCallout" presStyleCnt="0">
        <dgm:presLayoutVars/>
      </dgm:prSet>
      <dgm:spPr/>
    </dgm:pt>
    <dgm:pt modelId="{F1FD034A-C17F-41DB-ADAF-31B11C83719A}" type="pres">
      <dgm:prSet presAssocID="{4B229287-82FD-42CA-8A21-29FAAA11260E}" presName="nodeText" presStyleLbl="alignAccFollowNode1" presStyleIdx="5" presStyleCnt="18">
        <dgm:presLayoutVars>
          <dgm:bulletEnabled val="1"/>
        </dgm:presLayoutVars>
      </dgm:prSet>
      <dgm:spPr/>
    </dgm:pt>
    <dgm:pt modelId="{FF635D8A-9080-4AF7-A72C-BFAA49DAD779}" type="pres">
      <dgm:prSet presAssocID="{7A9DE9F0-1ECC-48B1-9119-692F8F3B8A8B}" presName="sibTransComposite" presStyleCnt="0"/>
      <dgm:spPr/>
    </dgm:pt>
    <dgm:pt modelId="{75E68235-6B6A-40D9-9D94-2F35107FD744}" type="pres">
      <dgm:prSet presAssocID="{0185A492-42BC-415F-A611-4EADA5AC4842}" presName="compositeNode" presStyleCnt="0"/>
      <dgm:spPr/>
    </dgm:pt>
    <dgm:pt modelId="{3A0A6BE4-E993-4D54-A9B0-C54A0B67CB9A}" type="pres">
      <dgm:prSet presAssocID="{0185A492-42BC-415F-A611-4EADA5AC484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0263E04-A9B8-4421-9542-C6A29631F406}" type="pres">
      <dgm:prSet presAssocID="{0185A492-42BC-415F-A611-4EADA5AC4842}" presName="parSh" presStyleCnt="0"/>
      <dgm:spPr/>
    </dgm:pt>
    <dgm:pt modelId="{63502E31-6309-4311-AAA6-774285F369D7}" type="pres">
      <dgm:prSet presAssocID="{0185A492-42BC-415F-A611-4EADA5AC4842}" presName="lineNode" presStyleLbl="alignAccFollowNode1" presStyleIdx="6" presStyleCnt="18"/>
      <dgm:spPr/>
    </dgm:pt>
    <dgm:pt modelId="{173336C1-EA98-4B39-A226-2F949DCD777E}" type="pres">
      <dgm:prSet presAssocID="{0185A492-42BC-415F-A611-4EADA5AC4842}" presName="lineArrowNode" presStyleLbl="alignAccFollowNode1" presStyleIdx="7" presStyleCnt="18"/>
      <dgm:spPr/>
    </dgm:pt>
    <dgm:pt modelId="{487D1F0D-A723-46C1-AABF-B083A0495895}" type="pres">
      <dgm:prSet presAssocID="{4E741719-2501-4856-823C-D49C185016AD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A53104F4-921F-436E-B157-E1CF4ED29280}" type="pres">
      <dgm:prSet presAssocID="{4E741719-2501-4856-823C-D49C185016AD}" presName="spacerBetweenCircleAndCallout" presStyleCnt="0">
        <dgm:presLayoutVars/>
      </dgm:prSet>
      <dgm:spPr/>
    </dgm:pt>
    <dgm:pt modelId="{7AF73738-9A29-40DB-90EA-215BFB6D1845}" type="pres">
      <dgm:prSet presAssocID="{0185A492-42BC-415F-A611-4EADA5AC4842}" presName="nodeText" presStyleLbl="alignAccFollowNode1" presStyleIdx="8" presStyleCnt="18">
        <dgm:presLayoutVars>
          <dgm:bulletEnabled val="1"/>
        </dgm:presLayoutVars>
      </dgm:prSet>
      <dgm:spPr/>
    </dgm:pt>
    <dgm:pt modelId="{37A2D0CD-28CB-413E-B589-5CC482465DEF}" type="pres">
      <dgm:prSet presAssocID="{4E741719-2501-4856-823C-D49C185016AD}" presName="sibTransComposite" presStyleCnt="0"/>
      <dgm:spPr/>
    </dgm:pt>
    <dgm:pt modelId="{BF32CB2A-5FFC-4984-8B54-AB154257EBF8}" type="pres">
      <dgm:prSet presAssocID="{49C4FB5D-85AC-49D3-A541-A5E466E8DEF1}" presName="compositeNode" presStyleCnt="0"/>
      <dgm:spPr/>
    </dgm:pt>
    <dgm:pt modelId="{898695CA-3C11-430B-9B93-C91162C7A1D6}" type="pres">
      <dgm:prSet presAssocID="{49C4FB5D-85AC-49D3-A541-A5E466E8DEF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F69D000-EA2F-4A76-9D41-45171314A0A7}" type="pres">
      <dgm:prSet presAssocID="{49C4FB5D-85AC-49D3-A541-A5E466E8DEF1}" presName="parSh" presStyleCnt="0"/>
      <dgm:spPr/>
    </dgm:pt>
    <dgm:pt modelId="{AC66B7ED-0EA9-48EA-AB07-5FF33D93AEEF}" type="pres">
      <dgm:prSet presAssocID="{49C4FB5D-85AC-49D3-A541-A5E466E8DEF1}" presName="lineNode" presStyleLbl="alignAccFollowNode1" presStyleIdx="9" presStyleCnt="18"/>
      <dgm:spPr/>
    </dgm:pt>
    <dgm:pt modelId="{97B36371-1647-44C5-92DE-0F9CAD61263E}" type="pres">
      <dgm:prSet presAssocID="{49C4FB5D-85AC-49D3-A541-A5E466E8DEF1}" presName="lineArrowNode" presStyleLbl="alignAccFollowNode1" presStyleIdx="10" presStyleCnt="18"/>
      <dgm:spPr/>
    </dgm:pt>
    <dgm:pt modelId="{71F01D06-04C1-421E-8D8A-F01F4E1A0A1C}" type="pres">
      <dgm:prSet presAssocID="{0A5C3224-6C38-481B-88BF-54215DB069B3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95740F67-8767-48AB-822B-F467CE6627B6}" type="pres">
      <dgm:prSet presAssocID="{0A5C3224-6C38-481B-88BF-54215DB069B3}" presName="spacerBetweenCircleAndCallout" presStyleCnt="0">
        <dgm:presLayoutVars/>
      </dgm:prSet>
      <dgm:spPr/>
    </dgm:pt>
    <dgm:pt modelId="{EC388E14-E672-489E-8337-232B5DD5A4CA}" type="pres">
      <dgm:prSet presAssocID="{49C4FB5D-85AC-49D3-A541-A5E466E8DEF1}" presName="nodeText" presStyleLbl="alignAccFollowNode1" presStyleIdx="11" presStyleCnt="18">
        <dgm:presLayoutVars>
          <dgm:bulletEnabled val="1"/>
        </dgm:presLayoutVars>
      </dgm:prSet>
      <dgm:spPr/>
    </dgm:pt>
    <dgm:pt modelId="{B4DE96D1-8546-428D-9BDC-6F8FDA6780E5}" type="pres">
      <dgm:prSet presAssocID="{0A5C3224-6C38-481B-88BF-54215DB069B3}" presName="sibTransComposite" presStyleCnt="0"/>
      <dgm:spPr/>
    </dgm:pt>
    <dgm:pt modelId="{CAD1A5AD-7761-42C9-8D19-B449375B7CE2}" type="pres">
      <dgm:prSet presAssocID="{08C4C26F-E9A6-4E18-8113-34114A1E94D9}" presName="compositeNode" presStyleCnt="0"/>
      <dgm:spPr/>
    </dgm:pt>
    <dgm:pt modelId="{36E19CEE-DE39-45D2-9EAD-D60E071B8181}" type="pres">
      <dgm:prSet presAssocID="{08C4C26F-E9A6-4E18-8113-34114A1E94D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57759DB-1618-4290-A4AA-E33C3B71F559}" type="pres">
      <dgm:prSet presAssocID="{08C4C26F-E9A6-4E18-8113-34114A1E94D9}" presName="parSh" presStyleCnt="0"/>
      <dgm:spPr/>
    </dgm:pt>
    <dgm:pt modelId="{EAD350DE-0AD8-42EC-92FE-2A21E8A90C32}" type="pres">
      <dgm:prSet presAssocID="{08C4C26F-E9A6-4E18-8113-34114A1E94D9}" presName="lineNode" presStyleLbl="alignAccFollowNode1" presStyleIdx="12" presStyleCnt="18"/>
      <dgm:spPr/>
    </dgm:pt>
    <dgm:pt modelId="{4E99A945-AB59-485C-A47B-C9DF15AA4942}" type="pres">
      <dgm:prSet presAssocID="{08C4C26F-E9A6-4E18-8113-34114A1E94D9}" presName="lineArrowNode" presStyleLbl="alignAccFollowNode1" presStyleIdx="13" presStyleCnt="18"/>
      <dgm:spPr/>
    </dgm:pt>
    <dgm:pt modelId="{02E70D4B-DCB7-4B11-9336-718303F84E2D}" type="pres">
      <dgm:prSet presAssocID="{7F29F9D6-ACC9-4FA7-B05A-4D1F36288063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3E6B56C-7347-4650-8921-292C75E87C57}" type="pres">
      <dgm:prSet presAssocID="{7F29F9D6-ACC9-4FA7-B05A-4D1F36288063}" presName="spacerBetweenCircleAndCallout" presStyleCnt="0">
        <dgm:presLayoutVars/>
      </dgm:prSet>
      <dgm:spPr/>
    </dgm:pt>
    <dgm:pt modelId="{0C4A2B3F-1452-45C3-A1B6-37375A9B9BDB}" type="pres">
      <dgm:prSet presAssocID="{08C4C26F-E9A6-4E18-8113-34114A1E94D9}" presName="nodeText" presStyleLbl="alignAccFollowNode1" presStyleIdx="14" presStyleCnt="18">
        <dgm:presLayoutVars>
          <dgm:bulletEnabled val="1"/>
        </dgm:presLayoutVars>
      </dgm:prSet>
      <dgm:spPr/>
    </dgm:pt>
    <dgm:pt modelId="{86C89505-77E0-408A-B81E-B1256A5FC3B2}" type="pres">
      <dgm:prSet presAssocID="{7F29F9D6-ACC9-4FA7-B05A-4D1F36288063}" presName="sibTransComposite" presStyleCnt="0"/>
      <dgm:spPr/>
    </dgm:pt>
    <dgm:pt modelId="{20F75C18-A9D7-48D9-BDB4-2140645E936A}" type="pres">
      <dgm:prSet presAssocID="{C0F75DAB-3859-453E-B47B-CA2FAC563FF5}" presName="compositeNode" presStyleCnt="0"/>
      <dgm:spPr/>
    </dgm:pt>
    <dgm:pt modelId="{F72A97E9-35C3-4B6B-A36D-55652013B718}" type="pres">
      <dgm:prSet presAssocID="{C0F75DAB-3859-453E-B47B-CA2FAC563FF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B477FC9-AF04-4B73-B5B6-2CF7DA711830}" type="pres">
      <dgm:prSet presAssocID="{C0F75DAB-3859-453E-B47B-CA2FAC563FF5}" presName="parSh" presStyleCnt="0"/>
      <dgm:spPr/>
    </dgm:pt>
    <dgm:pt modelId="{EBD7212D-E13F-4F76-8FC6-75BA9A8A1C1C}" type="pres">
      <dgm:prSet presAssocID="{C0F75DAB-3859-453E-B47B-CA2FAC563FF5}" presName="lineNode" presStyleLbl="alignAccFollowNode1" presStyleIdx="15" presStyleCnt="18"/>
      <dgm:spPr/>
    </dgm:pt>
    <dgm:pt modelId="{7A160D5B-9B75-4BD7-99D2-B2ACC8C9FE45}" type="pres">
      <dgm:prSet presAssocID="{C0F75DAB-3859-453E-B47B-CA2FAC563FF5}" presName="lineArrowNode" presStyleLbl="alignAccFollowNode1" presStyleIdx="16" presStyleCnt="18"/>
      <dgm:spPr/>
    </dgm:pt>
    <dgm:pt modelId="{412879E1-F7A4-48D2-9373-92AD9CCD5F4C}" type="pres">
      <dgm:prSet presAssocID="{038760A4-0458-4976-81E1-C62FECF6424D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B3C51290-C520-451C-AC29-271DC4515C88}" type="pres">
      <dgm:prSet presAssocID="{038760A4-0458-4976-81E1-C62FECF6424D}" presName="spacerBetweenCircleAndCallout" presStyleCnt="0">
        <dgm:presLayoutVars/>
      </dgm:prSet>
      <dgm:spPr/>
    </dgm:pt>
    <dgm:pt modelId="{35CEFE9D-C046-4A3E-80DE-2505F5BC73F6}" type="pres">
      <dgm:prSet presAssocID="{C0F75DAB-3859-453E-B47B-CA2FAC563FF5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5B15C206-1BE6-4090-8D06-FF30B288FBCD}" type="presOf" srcId="{09AC7AEE-8952-4372-B011-9B850C268827}" destId="{7085A3A8-3322-4312-B113-28F7BF98B061}" srcOrd="0" destOrd="0" presId="urn:microsoft.com/office/officeart/2016/7/layout/LinearArrowProcessNumbered"/>
    <dgm:cxn modelId="{EA52EA0E-E912-42B3-9CF1-FFABD5C38360}" type="presOf" srcId="{4E741719-2501-4856-823C-D49C185016AD}" destId="{487D1F0D-A723-46C1-AABF-B083A0495895}" srcOrd="0" destOrd="0" presId="urn:microsoft.com/office/officeart/2016/7/layout/LinearArrowProcessNumbered"/>
    <dgm:cxn modelId="{B93ABD11-DDF7-4E26-8D65-81CD4836F12F}" type="presOf" srcId="{49C4FB5D-85AC-49D3-A541-A5E466E8DEF1}" destId="{EC388E14-E672-489E-8337-232B5DD5A4CA}" srcOrd="0" destOrd="0" presId="urn:microsoft.com/office/officeart/2016/7/layout/LinearArrowProcessNumbered"/>
    <dgm:cxn modelId="{D3006816-4D13-453E-8C04-21BA439C360C}" type="presOf" srcId="{7F29F9D6-ACC9-4FA7-B05A-4D1F36288063}" destId="{02E70D4B-DCB7-4B11-9336-718303F84E2D}" srcOrd="0" destOrd="0" presId="urn:microsoft.com/office/officeart/2016/7/layout/LinearArrowProcessNumbered"/>
    <dgm:cxn modelId="{CD2D153D-177F-4AEB-82A6-EADD42007AC7}" srcId="{09AC7AEE-8952-4372-B011-9B850C268827}" destId="{91D6F0B4-B89C-4B46-B468-48E8DA028791}" srcOrd="0" destOrd="0" parTransId="{1D42493E-854F-4FD4-A729-C094C316420D}" sibTransId="{97C4B5CC-DDAB-4F5B-8522-889B0E6BACE7}"/>
    <dgm:cxn modelId="{8ED41C3E-167A-4B22-9CB1-4F071DE160D5}" type="presOf" srcId="{7A9DE9F0-1ECC-48B1-9119-692F8F3B8A8B}" destId="{8F19BB45-E933-42DD-9A9D-11CB60CF1B97}" srcOrd="0" destOrd="0" presId="urn:microsoft.com/office/officeart/2016/7/layout/LinearArrowProcessNumbered"/>
    <dgm:cxn modelId="{819E5F5E-34EB-4A24-B0BC-41DF66FE58E2}" type="presOf" srcId="{0185A492-42BC-415F-A611-4EADA5AC4842}" destId="{7AF73738-9A29-40DB-90EA-215BFB6D1845}" srcOrd="0" destOrd="0" presId="urn:microsoft.com/office/officeart/2016/7/layout/LinearArrowProcessNumbered"/>
    <dgm:cxn modelId="{D15F2A4D-AA25-4DCC-9DA4-12FC71BF5DB4}" type="presOf" srcId="{97C4B5CC-DDAB-4F5B-8522-889B0E6BACE7}" destId="{2A4ABFF9-E254-4EA4-B475-641A3079A395}" srcOrd="0" destOrd="0" presId="urn:microsoft.com/office/officeart/2016/7/layout/LinearArrowProcessNumbered"/>
    <dgm:cxn modelId="{2D791951-3295-4CB0-960D-BB7703E9C9E1}" srcId="{09AC7AEE-8952-4372-B011-9B850C268827}" destId="{4B229287-82FD-42CA-8A21-29FAAA11260E}" srcOrd="1" destOrd="0" parTransId="{23D0B551-1939-4A1C-B1A4-783B284A9A23}" sibTransId="{7A9DE9F0-1ECC-48B1-9119-692F8F3B8A8B}"/>
    <dgm:cxn modelId="{8DACD354-5CC0-4A1B-9CD6-B108CA3CAE25}" srcId="{09AC7AEE-8952-4372-B011-9B850C268827}" destId="{C0F75DAB-3859-453E-B47B-CA2FAC563FF5}" srcOrd="5" destOrd="0" parTransId="{48F0CF54-D05B-4101-BC8A-6D3E2FA0850D}" sibTransId="{038760A4-0458-4976-81E1-C62FECF6424D}"/>
    <dgm:cxn modelId="{C6EF9E58-3F3F-4F21-BF71-C63AB51EA2EF}" type="presOf" srcId="{C0F75DAB-3859-453E-B47B-CA2FAC563FF5}" destId="{35CEFE9D-C046-4A3E-80DE-2505F5BC73F6}" srcOrd="0" destOrd="0" presId="urn:microsoft.com/office/officeart/2016/7/layout/LinearArrowProcessNumbered"/>
    <dgm:cxn modelId="{564BD090-0063-410C-BD37-FB1A49E11AC9}" type="presOf" srcId="{4B229287-82FD-42CA-8A21-29FAAA11260E}" destId="{F1FD034A-C17F-41DB-ADAF-31B11C83719A}" srcOrd="0" destOrd="0" presId="urn:microsoft.com/office/officeart/2016/7/layout/LinearArrowProcessNumbered"/>
    <dgm:cxn modelId="{45328FA0-ED07-4F76-8F2E-5AC38B613899}" srcId="{09AC7AEE-8952-4372-B011-9B850C268827}" destId="{0185A492-42BC-415F-A611-4EADA5AC4842}" srcOrd="2" destOrd="0" parTransId="{CD6A6DF3-809E-4791-BB2B-00739D432EDA}" sibTransId="{4E741719-2501-4856-823C-D49C185016AD}"/>
    <dgm:cxn modelId="{3C5641AC-A29C-4675-9551-F4306AE37463}" type="presOf" srcId="{08C4C26F-E9A6-4E18-8113-34114A1E94D9}" destId="{0C4A2B3F-1452-45C3-A1B6-37375A9B9BDB}" srcOrd="0" destOrd="0" presId="urn:microsoft.com/office/officeart/2016/7/layout/LinearArrowProcessNumbered"/>
    <dgm:cxn modelId="{B40C8ABA-2F84-4949-9A6C-160D774CB307}" type="presOf" srcId="{91D6F0B4-B89C-4B46-B468-48E8DA028791}" destId="{2FBAE8C8-E512-4C0E-9731-79B37DE91FF6}" srcOrd="0" destOrd="0" presId="urn:microsoft.com/office/officeart/2016/7/layout/LinearArrowProcessNumbered"/>
    <dgm:cxn modelId="{A63506D4-D920-4577-8D31-37BAA1F7F7DB}" srcId="{09AC7AEE-8952-4372-B011-9B850C268827}" destId="{49C4FB5D-85AC-49D3-A541-A5E466E8DEF1}" srcOrd="3" destOrd="0" parTransId="{CA7138A6-CEE3-4B4A-895D-B47306C5F0D4}" sibTransId="{0A5C3224-6C38-481B-88BF-54215DB069B3}"/>
    <dgm:cxn modelId="{02EE46E2-7273-47FC-9025-21F8C54A03E0}" type="presOf" srcId="{0A5C3224-6C38-481B-88BF-54215DB069B3}" destId="{71F01D06-04C1-421E-8D8A-F01F4E1A0A1C}" srcOrd="0" destOrd="0" presId="urn:microsoft.com/office/officeart/2016/7/layout/LinearArrowProcessNumbered"/>
    <dgm:cxn modelId="{205CB9E3-7C7C-421A-82DC-E8BE6CDA0F2C}" type="presOf" srcId="{038760A4-0458-4976-81E1-C62FECF6424D}" destId="{412879E1-F7A4-48D2-9373-92AD9CCD5F4C}" srcOrd="0" destOrd="0" presId="urn:microsoft.com/office/officeart/2016/7/layout/LinearArrowProcessNumbered"/>
    <dgm:cxn modelId="{B08826ED-4F61-40A9-B6A4-191ECB68BB0D}" srcId="{09AC7AEE-8952-4372-B011-9B850C268827}" destId="{08C4C26F-E9A6-4E18-8113-34114A1E94D9}" srcOrd="4" destOrd="0" parTransId="{2DCFD9BF-096D-4F98-B808-D94F93A7A709}" sibTransId="{7F29F9D6-ACC9-4FA7-B05A-4D1F36288063}"/>
    <dgm:cxn modelId="{A163A32B-A11D-42BC-8B1B-F61F66FE887D}" type="presParOf" srcId="{7085A3A8-3322-4312-B113-28F7BF98B061}" destId="{F37BEA71-1C73-42C1-A7F4-15445E31309B}" srcOrd="0" destOrd="0" presId="urn:microsoft.com/office/officeart/2016/7/layout/LinearArrowProcessNumbered"/>
    <dgm:cxn modelId="{F635C85E-A852-4F89-9384-69FFCCEB1F4A}" type="presParOf" srcId="{F37BEA71-1C73-42C1-A7F4-15445E31309B}" destId="{2697A312-BEDB-483F-B41C-587C94AD64CA}" srcOrd="0" destOrd="0" presId="urn:microsoft.com/office/officeart/2016/7/layout/LinearArrowProcessNumbered"/>
    <dgm:cxn modelId="{AC852F10-6161-470D-A3E7-FD7B9443B5C9}" type="presParOf" srcId="{F37BEA71-1C73-42C1-A7F4-15445E31309B}" destId="{D88B5112-5914-48D0-9340-CF28288507EF}" srcOrd="1" destOrd="0" presId="urn:microsoft.com/office/officeart/2016/7/layout/LinearArrowProcessNumbered"/>
    <dgm:cxn modelId="{87F2EB83-36C3-47B1-AD47-38A15EEC7A7D}" type="presParOf" srcId="{D88B5112-5914-48D0-9340-CF28288507EF}" destId="{8C41714E-1B25-4353-82E3-A4B762B3A1C7}" srcOrd="0" destOrd="0" presId="urn:microsoft.com/office/officeart/2016/7/layout/LinearArrowProcessNumbered"/>
    <dgm:cxn modelId="{3A7E9E06-E24F-4391-B568-EE516ACAACD3}" type="presParOf" srcId="{D88B5112-5914-48D0-9340-CF28288507EF}" destId="{46887800-D17B-40F3-927C-EEE8216FF4E3}" srcOrd="1" destOrd="0" presId="urn:microsoft.com/office/officeart/2016/7/layout/LinearArrowProcessNumbered"/>
    <dgm:cxn modelId="{872F2A6D-E159-4D51-9AF1-E12EA8B9B94A}" type="presParOf" srcId="{D88B5112-5914-48D0-9340-CF28288507EF}" destId="{2A4ABFF9-E254-4EA4-B475-641A3079A395}" srcOrd="2" destOrd="0" presId="urn:microsoft.com/office/officeart/2016/7/layout/LinearArrowProcessNumbered"/>
    <dgm:cxn modelId="{5CEA27E2-7BAA-4617-98E1-8CDDD525F46C}" type="presParOf" srcId="{D88B5112-5914-48D0-9340-CF28288507EF}" destId="{76FAD1DB-0389-478E-B080-C50CDAEF2921}" srcOrd="3" destOrd="0" presId="urn:microsoft.com/office/officeart/2016/7/layout/LinearArrowProcessNumbered"/>
    <dgm:cxn modelId="{4AFFA0F9-5AA4-4E4C-84B0-C29646B4470D}" type="presParOf" srcId="{F37BEA71-1C73-42C1-A7F4-15445E31309B}" destId="{2FBAE8C8-E512-4C0E-9731-79B37DE91FF6}" srcOrd="2" destOrd="0" presId="urn:microsoft.com/office/officeart/2016/7/layout/LinearArrowProcessNumbered"/>
    <dgm:cxn modelId="{95FA7192-21E2-48AC-862E-17FA7B5C1FAC}" type="presParOf" srcId="{7085A3A8-3322-4312-B113-28F7BF98B061}" destId="{6F6DC0BF-6FD4-4FFF-A6F5-F324BD5B7A75}" srcOrd="1" destOrd="0" presId="urn:microsoft.com/office/officeart/2016/7/layout/LinearArrowProcessNumbered"/>
    <dgm:cxn modelId="{167AEC42-3F0D-4A9C-A879-3515DB1857B2}" type="presParOf" srcId="{7085A3A8-3322-4312-B113-28F7BF98B061}" destId="{F643B3DB-CFAE-414C-B18C-7513812B915B}" srcOrd="2" destOrd="0" presId="urn:microsoft.com/office/officeart/2016/7/layout/LinearArrowProcessNumbered"/>
    <dgm:cxn modelId="{CAE68D06-5B35-4851-B049-D9E8095072FB}" type="presParOf" srcId="{F643B3DB-CFAE-414C-B18C-7513812B915B}" destId="{F9AEBC37-1B4E-4CA3-A2BC-BC3D0A4C509F}" srcOrd="0" destOrd="0" presId="urn:microsoft.com/office/officeart/2016/7/layout/LinearArrowProcessNumbered"/>
    <dgm:cxn modelId="{634F6058-E19F-4CDC-8E32-C62A0F6769CF}" type="presParOf" srcId="{F643B3DB-CFAE-414C-B18C-7513812B915B}" destId="{30D43F1B-A7AD-4046-9E1B-A08DAAFFE95F}" srcOrd="1" destOrd="0" presId="urn:microsoft.com/office/officeart/2016/7/layout/LinearArrowProcessNumbered"/>
    <dgm:cxn modelId="{C9D55127-2320-4B07-8676-3D71E7116436}" type="presParOf" srcId="{30D43F1B-A7AD-4046-9E1B-A08DAAFFE95F}" destId="{A4DE2E7F-59DE-4082-BCD2-31AD0920D33E}" srcOrd="0" destOrd="0" presId="urn:microsoft.com/office/officeart/2016/7/layout/LinearArrowProcessNumbered"/>
    <dgm:cxn modelId="{85415670-5032-426A-8FBB-1946E950146E}" type="presParOf" srcId="{30D43F1B-A7AD-4046-9E1B-A08DAAFFE95F}" destId="{7E44A74F-3624-451A-AB2E-0E74FD4F3294}" srcOrd="1" destOrd="0" presId="urn:microsoft.com/office/officeart/2016/7/layout/LinearArrowProcessNumbered"/>
    <dgm:cxn modelId="{C4599655-FB97-40ED-A92C-E5780784A893}" type="presParOf" srcId="{30D43F1B-A7AD-4046-9E1B-A08DAAFFE95F}" destId="{8F19BB45-E933-42DD-9A9D-11CB60CF1B97}" srcOrd="2" destOrd="0" presId="urn:microsoft.com/office/officeart/2016/7/layout/LinearArrowProcessNumbered"/>
    <dgm:cxn modelId="{7BFB34DC-6E4C-4692-A589-8911233B075A}" type="presParOf" srcId="{30D43F1B-A7AD-4046-9E1B-A08DAAFFE95F}" destId="{3E96EA92-7BBF-4B33-BEBA-0FC66D7CBA49}" srcOrd="3" destOrd="0" presId="urn:microsoft.com/office/officeart/2016/7/layout/LinearArrowProcessNumbered"/>
    <dgm:cxn modelId="{C2C6C0B2-8682-440F-8ADF-717B545DF0E0}" type="presParOf" srcId="{F643B3DB-CFAE-414C-B18C-7513812B915B}" destId="{F1FD034A-C17F-41DB-ADAF-31B11C83719A}" srcOrd="2" destOrd="0" presId="urn:microsoft.com/office/officeart/2016/7/layout/LinearArrowProcessNumbered"/>
    <dgm:cxn modelId="{8F3D8AB6-725A-4A93-AEF8-D9FD3290A8F1}" type="presParOf" srcId="{7085A3A8-3322-4312-B113-28F7BF98B061}" destId="{FF635D8A-9080-4AF7-A72C-BFAA49DAD779}" srcOrd="3" destOrd="0" presId="urn:microsoft.com/office/officeart/2016/7/layout/LinearArrowProcessNumbered"/>
    <dgm:cxn modelId="{35372015-F0A5-476B-BCCD-FD6490A3FE22}" type="presParOf" srcId="{7085A3A8-3322-4312-B113-28F7BF98B061}" destId="{75E68235-6B6A-40D9-9D94-2F35107FD744}" srcOrd="4" destOrd="0" presId="urn:microsoft.com/office/officeart/2016/7/layout/LinearArrowProcessNumbered"/>
    <dgm:cxn modelId="{62BCEDE6-39E5-4E45-B265-294F7B45BD67}" type="presParOf" srcId="{75E68235-6B6A-40D9-9D94-2F35107FD744}" destId="{3A0A6BE4-E993-4D54-A9B0-C54A0B67CB9A}" srcOrd="0" destOrd="0" presId="urn:microsoft.com/office/officeart/2016/7/layout/LinearArrowProcessNumbered"/>
    <dgm:cxn modelId="{42E4BC1D-826D-4DFD-9B9F-B2D93B5E3711}" type="presParOf" srcId="{75E68235-6B6A-40D9-9D94-2F35107FD744}" destId="{50263E04-A9B8-4421-9542-C6A29631F406}" srcOrd="1" destOrd="0" presId="urn:microsoft.com/office/officeart/2016/7/layout/LinearArrowProcessNumbered"/>
    <dgm:cxn modelId="{4DCF469B-F78B-467F-8454-9FD3A7825B99}" type="presParOf" srcId="{50263E04-A9B8-4421-9542-C6A29631F406}" destId="{63502E31-6309-4311-AAA6-774285F369D7}" srcOrd="0" destOrd="0" presId="urn:microsoft.com/office/officeart/2016/7/layout/LinearArrowProcessNumbered"/>
    <dgm:cxn modelId="{F831914A-D7AA-4EE7-97EE-2CE97129E049}" type="presParOf" srcId="{50263E04-A9B8-4421-9542-C6A29631F406}" destId="{173336C1-EA98-4B39-A226-2F949DCD777E}" srcOrd="1" destOrd="0" presId="urn:microsoft.com/office/officeart/2016/7/layout/LinearArrowProcessNumbered"/>
    <dgm:cxn modelId="{1EAF81F1-1AE9-4122-B62C-10022454E4BD}" type="presParOf" srcId="{50263E04-A9B8-4421-9542-C6A29631F406}" destId="{487D1F0D-A723-46C1-AABF-B083A0495895}" srcOrd="2" destOrd="0" presId="urn:microsoft.com/office/officeart/2016/7/layout/LinearArrowProcessNumbered"/>
    <dgm:cxn modelId="{9F4C6163-955C-4ADA-BC2F-FF727E7C2A64}" type="presParOf" srcId="{50263E04-A9B8-4421-9542-C6A29631F406}" destId="{A53104F4-921F-436E-B157-E1CF4ED29280}" srcOrd="3" destOrd="0" presId="urn:microsoft.com/office/officeart/2016/7/layout/LinearArrowProcessNumbered"/>
    <dgm:cxn modelId="{EB60BF21-9CA7-47C0-B29A-EE3FEAB89A66}" type="presParOf" srcId="{75E68235-6B6A-40D9-9D94-2F35107FD744}" destId="{7AF73738-9A29-40DB-90EA-215BFB6D1845}" srcOrd="2" destOrd="0" presId="urn:microsoft.com/office/officeart/2016/7/layout/LinearArrowProcessNumbered"/>
    <dgm:cxn modelId="{E1DC6173-EE08-4514-AE7B-8F2583DDEF99}" type="presParOf" srcId="{7085A3A8-3322-4312-B113-28F7BF98B061}" destId="{37A2D0CD-28CB-413E-B589-5CC482465DEF}" srcOrd="5" destOrd="0" presId="urn:microsoft.com/office/officeart/2016/7/layout/LinearArrowProcessNumbered"/>
    <dgm:cxn modelId="{F770FB86-7530-4806-80B3-182540313248}" type="presParOf" srcId="{7085A3A8-3322-4312-B113-28F7BF98B061}" destId="{BF32CB2A-5FFC-4984-8B54-AB154257EBF8}" srcOrd="6" destOrd="0" presId="urn:microsoft.com/office/officeart/2016/7/layout/LinearArrowProcessNumbered"/>
    <dgm:cxn modelId="{C7AE533E-0161-463A-907F-BEEC8ABFF32D}" type="presParOf" srcId="{BF32CB2A-5FFC-4984-8B54-AB154257EBF8}" destId="{898695CA-3C11-430B-9B93-C91162C7A1D6}" srcOrd="0" destOrd="0" presId="urn:microsoft.com/office/officeart/2016/7/layout/LinearArrowProcessNumbered"/>
    <dgm:cxn modelId="{83D2EF9A-D89B-4A2E-B128-227267DE8029}" type="presParOf" srcId="{BF32CB2A-5FFC-4984-8B54-AB154257EBF8}" destId="{EF69D000-EA2F-4A76-9D41-45171314A0A7}" srcOrd="1" destOrd="0" presId="urn:microsoft.com/office/officeart/2016/7/layout/LinearArrowProcessNumbered"/>
    <dgm:cxn modelId="{70071790-C89A-4FD1-BAEC-00046C1E94E2}" type="presParOf" srcId="{EF69D000-EA2F-4A76-9D41-45171314A0A7}" destId="{AC66B7ED-0EA9-48EA-AB07-5FF33D93AEEF}" srcOrd="0" destOrd="0" presId="urn:microsoft.com/office/officeart/2016/7/layout/LinearArrowProcessNumbered"/>
    <dgm:cxn modelId="{FAACB59F-B962-491D-85BB-6F3CABC6C38D}" type="presParOf" srcId="{EF69D000-EA2F-4A76-9D41-45171314A0A7}" destId="{97B36371-1647-44C5-92DE-0F9CAD61263E}" srcOrd="1" destOrd="0" presId="urn:microsoft.com/office/officeart/2016/7/layout/LinearArrowProcessNumbered"/>
    <dgm:cxn modelId="{7A5528BE-E0FB-4911-9339-FA2F7B8A59F9}" type="presParOf" srcId="{EF69D000-EA2F-4A76-9D41-45171314A0A7}" destId="{71F01D06-04C1-421E-8D8A-F01F4E1A0A1C}" srcOrd="2" destOrd="0" presId="urn:microsoft.com/office/officeart/2016/7/layout/LinearArrowProcessNumbered"/>
    <dgm:cxn modelId="{9250AC91-DC39-46C5-A103-9CCA632CB1BE}" type="presParOf" srcId="{EF69D000-EA2F-4A76-9D41-45171314A0A7}" destId="{95740F67-8767-48AB-822B-F467CE6627B6}" srcOrd="3" destOrd="0" presId="urn:microsoft.com/office/officeart/2016/7/layout/LinearArrowProcessNumbered"/>
    <dgm:cxn modelId="{BE48C443-4D93-4A9D-96F7-42DFD69250D3}" type="presParOf" srcId="{BF32CB2A-5FFC-4984-8B54-AB154257EBF8}" destId="{EC388E14-E672-489E-8337-232B5DD5A4CA}" srcOrd="2" destOrd="0" presId="urn:microsoft.com/office/officeart/2016/7/layout/LinearArrowProcessNumbered"/>
    <dgm:cxn modelId="{5747C1D2-1143-495D-8EF3-8A2C47A3FA1D}" type="presParOf" srcId="{7085A3A8-3322-4312-B113-28F7BF98B061}" destId="{B4DE96D1-8546-428D-9BDC-6F8FDA6780E5}" srcOrd="7" destOrd="0" presId="urn:microsoft.com/office/officeart/2016/7/layout/LinearArrowProcessNumbered"/>
    <dgm:cxn modelId="{897EACC6-6C09-45EA-AC9C-CB94F750FD13}" type="presParOf" srcId="{7085A3A8-3322-4312-B113-28F7BF98B061}" destId="{CAD1A5AD-7761-42C9-8D19-B449375B7CE2}" srcOrd="8" destOrd="0" presId="urn:microsoft.com/office/officeart/2016/7/layout/LinearArrowProcessNumbered"/>
    <dgm:cxn modelId="{FE66E5C5-B9D6-489F-8016-04EC36B8E461}" type="presParOf" srcId="{CAD1A5AD-7761-42C9-8D19-B449375B7CE2}" destId="{36E19CEE-DE39-45D2-9EAD-D60E071B8181}" srcOrd="0" destOrd="0" presId="urn:microsoft.com/office/officeart/2016/7/layout/LinearArrowProcessNumbered"/>
    <dgm:cxn modelId="{5D97173E-910F-441D-A50C-8E9E7C6F29EF}" type="presParOf" srcId="{CAD1A5AD-7761-42C9-8D19-B449375B7CE2}" destId="{F57759DB-1618-4290-A4AA-E33C3B71F559}" srcOrd="1" destOrd="0" presId="urn:microsoft.com/office/officeart/2016/7/layout/LinearArrowProcessNumbered"/>
    <dgm:cxn modelId="{84BFFADD-00A2-4CAB-BF4D-2DC2C8B3A92A}" type="presParOf" srcId="{F57759DB-1618-4290-A4AA-E33C3B71F559}" destId="{EAD350DE-0AD8-42EC-92FE-2A21E8A90C32}" srcOrd="0" destOrd="0" presId="urn:microsoft.com/office/officeart/2016/7/layout/LinearArrowProcessNumbered"/>
    <dgm:cxn modelId="{C153D69B-7A89-4C79-A9DD-0CE7133F6BCD}" type="presParOf" srcId="{F57759DB-1618-4290-A4AA-E33C3B71F559}" destId="{4E99A945-AB59-485C-A47B-C9DF15AA4942}" srcOrd="1" destOrd="0" presId="urn:microsoft.com/office/officeart/2016/7/layout/LinearArrowProcessNumbered"/>
    <dgm:cxn modelId="{B027E301-5327-4092-AF0B-8D7C961C7791}" type="presParOf" srcId="{F57759DB-1618-4290-A4AA-E33C3B71F559}" destId="{02E70D4B-DCB7-4B11-9336-718303F84E2D}" srcOrd="2" destOrd="0" presId="urn:microsoft.com/office/officeart/2016/7/layout/LinearArrowProcessNumbered"/>
    <dgm:cxn modelId="{07069310-125B-45D7-A8AF-44D14536C444}" type="presParOf" srcId="{F57759DB-1618-4290-A4AA-E33C3B71F559}" destId="{03E6B56C-7347-4650-8921-292C75E87C57}" srcOrd="3" destOrd="0" presId="urn:microsoft.com/office/officeart/2016/7/layout/LinearArrowProcessNumbered"/>
    <dgm:cxn modelId="{4A7FA6D4-8C07-4D43-BCD1-2FBF5FE30967}" type="presParOf" srcId="{CAD1A5AD-7761-42C9-8D19-B449375B7CE2}" destId="{0C4A2B3F-1452-45C3-A1B6-37375A9B9BDB}" srcOrd="2" destOrd="0" presId="urn:microsoft.com/office/officeart/2016/7/layout/LinearArrowProcessNumbered"/>
    <dgm:cxn modelId="{A03589F9-A76C-4BCB-910C-19EA9F600A3A}" type="presParOf" srcId="{7085A3A8-3322-4312-B113-28F7BF98B061}" destId="{86C89505-77E0-408A-B81E-B1256A5FC3B2}" srcOrd="9" destOrd="0" presId="urn:microsoft.com/office/officeart/2016/7/layout/LinearArrowProcessNumbered"/>
    <dgm:cxn modelId="{4D881268-A7D3-4639-ADDF-C6E1E26586E9}" type="presParOf" srcId="{7085A3A8-3322-4312-B113-28F7BF98B061}" destId="{20F75C18-A9D7-48D9-BDB4-2140645E936A}" srcOrd="10" destOrd="0" presId="urn:microsoft.com/office/officeart/2016/7/layout/LinearArrowProcessNumbered"/>
    <dgm:cxn modelId="{151D2E88-8EFB-4D28-B2C4-7E10519DC256}" type="presParOf" srcId="{20F75C18-A9D7-48D9-BDB4-2140645E936A}" destId="{F72A97E9-35C3-4B6B-A36D-55652013B718}" srcOrd="0" destOrd="0" presId="urn:microsoft.com/office/officeart/2016/7/layout/LinearArrowProcessNumbered"/>
    <dgm:cxn modelId="{048533D9-9257-4E5D-8E4E-89594B7D68F7}" type="presParOf" srcId="{20F75C18-A9D7-48D9-BDB4-2140645E936A}" destId="{BB477FC9-AF04-4B73-B5B6-2CF7DA711830}" srcOrd="1" destOrd="0" presId="urn:microsoft.com/office/officeart/2016/7/layout/LinearArrowProcessNumbered"/>
    <dgm:cxn modelId="{4F74FFF1-E27A-47C5-84C4-68FFAE7D6B1C}" type="presParOf" srcId="{BB477FC9-AF04-4B73-B5B6-2CF7DA711830}" destId="{EBD7212D-E13F-4F76-8FC6-75BA9A8A1C1C}" srcOrd="0" destOrd="0" presId="urn:microsoft.com/office/officeart/2016/7/layout/LinearArrowProcessNumbered"/>
    <dgm:cxn modelId="{97873727-61D8-4966-87AD-A8AB648BCCC1}" type="presParOf" srcId="{BB477FC9-AF04-4B73-B5B6-2CF7DA711830}" destId="{7A160D5B-9B75-4BD7-99D2-B2ACC8C9FE45}" srcOrd="1" destOrd="0" presId="urn:microsoft.com/office/officeart/2016/7/layout/LinearArrowProcessNumbered"/>
    <dgm:cxn modelId="{2BF57DCE-E24B-465D-B387-7183356B1222}" type="presParOf" srcId="{BB477FC9-AF04-4B73-B5B6-2CF7DA711830}" destId="{412879E1-F7A4-48D2-9373-92AD9CCD5F4C}" srcOrd="2" destOrd="0" presId="urn:microsoft.com/office/officeart/2016/7/layout/LinearArrowProcessNumbered"/>
    <dgm:cxn modelId="{1A653919-E5F8-483B-AD24-9C5FB195757C}" type="presParOf" srcId="{BB477FC9-AF04-4B73-B5B6-2CF7DA711830}" destId="{B3C51290-C520-451C-AC29-271DC4515C88}" srcOrd="3" destOrd="0" presId="urn:microsoft.com/office/officeart/2016/7/layout/LinearArrowProcessNumbered"/>
    <dgm:cxn modelId="{2F723170-59B0-4DD3-BE87-C52B57E74F39}" type="presParOf" srcId="{20F75C18-A9D7-48D9-BDB4-2140645E936A}" destId="{35CEFE9D-C046-4A3E-80DE-2505F5BC73F6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1714E-1B25-4353-82E3-A4B762B3A1C7}">
      <dsp:nvSpPr>
        <dsp:cNvPr id="0" name=""/>
        <dsp:cNvSpPr/>
      </dsp:nvSpPr>
      <dsp:spPr>
        <a:xfrm>
          <a:off x="884853" y="1110033"/>
          <a:ext cx="699671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87800-D17B-40F3-927C-EEE8216FF4E3}">
      <dsp:nvSpPr>
        <dsp:cNvPr id="0" name=""/>
        <dsp:cNvSpPr/>
      </dsp:nvSpPr>
      <dsp:spPr>
        <a:xfrm>
          <a:off x="1626505" y="1051239"/>
          <a:ext cx="80462" cy="1512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ABFF9-E254-4EA4-B475-641A3079A395}">
      <dsp:nvSpPr>
        <dsp:cNvPr id="0" name=""/>
        <dsp:cNvSpPr/>
      </dsp:nvSpPr>
      <dsp:spPr>
        <a:xfrm>
          <a:off x="459981" y="772655"/>
          <a:ext cx="674826" cy="674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87" tIns="26187" rIns="26187" bIns="2618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1</a:t>
          </a:r>
        </a:p>
      </dsp:txBody>
      <dsp:txXfrm>
        <a:off x="558807" y="871481"/>
        <a:ext cx="477174" cy="477174"/>
      </dsp:txXfrm>
    </dsp:sp>
    <dsp:sp modelId="{2FBAE8C8-E512-4C0E-9731-79B37DE91FF6}">
      <dsp:nvSpPr>
        <dsp:cNvPr id="0" name=""/>
        <dsp:cNvSpPr/>
      </dsp:nvSpPr>
      <dsp:spPr>
        <a:xfrm>
          <a:off x="10264" y="1613082"/>
          <a:ext cx="157426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9" tIns="165100" rIns="124179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Describe the mechanism of action of CAR T-cell therapy</a:t>
          </a:r>
        </a:p>
      </dsp:txBody>
      <dsp:txXfrm>
        <a:off x="10264" y="1927934"/>
        <a:ext cx="1574260" cy="1650748"/>
      </dsp:txXfrm>
    </dsp:sp>
    <dsp:sp modelId="{A4DE2E7F-59DE-4082-BCD2-31AD0920D33E}">
      <dsp:nvSpPr>
        <dsp:cNvPr id="0" name=""/>
        <dsp:cNvSpPr/>
      </dsp:nvSpPr>
      <dsp:spPr>
        <a:xfrm>
          <a:off x="1759442" y="1110033"/>
          <a:ext cx="157426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4A74F-3624-451A-AB2E-0E74FD4F3294}">
      <dsp:nvSpPr>
        <dsp:cNvPr id="0" name=""/>
        <dsp:cNvSpPr/>
      </dsp:nvSpPr>
      <dsp:spPr>
        <a:xfrm>
          <a:off x="3375683" y="1051239"/>
          <a:ext cx="80462" cy="1512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9BB45-E933-42DD-9A9D-11CB60CF1B97}">
      <dsp:nvSpPr>
        <dsp:cNvPr id="0" name=""/>
        <dsp:cNvSpPr/>
      </dsp:nvSpPr>
      <dsp:spPr>
        <a:xfrm>
          <a:off x="2209159" y="772655"/>
          <a:ext cx="674826" cy="674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87" tIns="26187" rIns="26187" bIns="2618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2</a:t>
          </a:r>
        </a:p>
      </dsp:txBody>
      <dsp:txXfrm>
        <a:off x="2307985" y="871481"/>
        <a:ext cx="477174" cy="477174"/>
      </dsp:txXfrm>
    </dsp:sp>
    <dsp:sp modelId="{F1FD034A-C17F-41DB-ADAF-31B11C83719A}">
      <dsp:nvSpPr>
        <dsp:cNvPr id="0" name=""/>
        <dsp:cNvSpPr/>
      </dsp:nvSpPr>
      <dsp:spPr>
        <a:xfrm>
          <a:off x="1759442" y="1613082"/>
          <a:ext cx="157426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9" tIns="165100" rIns="124179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Elaborate on the current FDA approved indications for CAR T-cell therapy</a:t>
          </a:r>
        </a:p>
      </dsp:txBody>
      <dsp:txXfrm>
        <a:off x="1759442" y="1927934"/>
        <a:ext cx="1574260" cy="1650748"/>
      </dsp:txXfrm>
    </dsp:sp>
    <dsp:sp modelId="{63502E31-6309-4311-AAA6-774285F369D7}">
      <dsp:nvSpPr>
        <dsp:cNvPr id="0" name=""/>
        <dsp:cNvSpPr/>
      </dsp:nvSpPr>
      <dsp:spPr>
        <a:xfrm>
          <a:off x="3508621" y="1110033"/>
          <a:ext cx="157426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336C1-EA98-4B39-A226-2F949DCD777E}">
      <dsp:nvSpPr>
        <dsp:cNvPr id="0" name=""/>
        <dsp:cNvSpPr/>
      </dsp:nvSpPr>
      <dsp:spPr>
        <a:xfrm>
          <a:off x="5124862" y="1051239"/>
          <a:ext cx="80462" cy="1512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D1F0D-A723-46C1-AABF-B083A0495895}">
      <dsp:nvSpPr>
        <dsp:cNvPr id="0" name=""/>
        <dsp:cNvSpPr/>
      </dsp:nvSpPr>
      <dsp:spPr>
        <a:xfrm>
          <a:off x="3958338" y="772655"/>
          <a:ext cx="674826" cy="674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87" tIns="26187" rIns="26187" bIns="2618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3</a:t>
          </a:r>
        </a:p>
      </dsp:txBody>
      <dsp:txXfrm>
        <a:off x="4057164" y="871481"/>
        <a:ext cx="477174" cy="477174"/>
      </dsp:txXfrm>
    </dsp:sp>
    <dsp:sp modelId="{7AF73738-9A29-40DB-90EA-215BFB6D1845}">
      <dsp:nvSpPr>
        <dsp:cNvPr id="0" name=""/>
        <dsp:cNvSpPr/>
      </dsp:nvSpPr>
      <dsp:spPr>
        <a:xfrm>
          <a:off x="3508621" y="1613082"/>
          <a:ext cx="157426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9" tIns="165100" rIns="124179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Outline considerations for CAR T-cell candidacy</a:t>
          </a:r>
        </a:p>
      </dsp:txBody>
      <dsp:txXfrm>
        <a:off x="3508621" y="1927934"/>
        <a:ext cx="1574260" cy="1650748"/>
      </dsp:txXfrm>
    </dsp:sp>
    <dsp:sp modelId="{AC66B7ED-0EA9-48EA-AB07-5FF33D93AEEF}">
      <dsp:nvSpPr>
        <dsp:cNvPr id="0" name=""/>
        <dsp:cNvSpPr/>
      </dsp:nvSpPr>
      <dsp:spPr>
        <a:xfrm>
          <a:off x="5257800" y="1110033"/>
          <a:ext cx="157426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36371-1647-44C5-92DE-0F9CAD61263E}">
      <dsp:nvSpPr>
        <dsp:cNvPr id="0" name=""/>
        <dsp:cNvSpPr/>
      </dsp:nvSpPr>
      <dsp:spPr>
        <a:xfrm>
          <a:off x="6874041" y="1051239"/>
          <a:ext cx="80462" cy="1512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01D06-04C1-421E-8D8A-F01F4E1A0A1C}">
      <dsp:nvSpPr>
        <dsp:cNvPr id="0" name=""/>
        <dsp:cNvSpPr/>
      </dsp:nvSpPr>
      <dsp:spPr>
        <a:xfrm>
          <a:off x="5707517" y="772655"/>
          <a:ext cx="674826" cy="674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87" tIns="26187" rIns="26187" bIns="2618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4</a:t>
          </a:r>
        </a:p>
      </dsp:txBody>
      <dsp:txXfrm>
        <a:off x="5806343" y="871481"/>
        <a:ext cx="477174" cy="477174"/>
      </dsp:txXfrm>
    </dsp:sp>
    <dsp:sp modelId="{EC388E14-E672-489E-8337-232B5DD5A4CA}">
      <dsp:nvSpPr>
        <dsp:cNvPr id="0" name=""/>
        <dsp:cNvSpPr/>
      </dsp:nvSpPr>
      <dsp:spPr>
        <a:xfrm>
          <a:off x="5257800" y="1613082"/>
          <a:ext cx="157426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9" tIns="165100" rIns="124179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Discuss the potential side effects and toxicities of CAR T-cell therapy</a:t>
          </a:r>
        </a:p>
      </dsp:txBody>
      <dsp:txXfrm>
        <a:off x="5257800" y="1927934"/>
        <a:ext cx="1574260" cy="1650748"/>
      </dsp:txXfrm>
    </dsp:sp>
    <dsp:sp modelId="{EAD350DE-0AD8-42EC-92FE-2A21E8A90C32}">
      <dsp:nvSpPr>
        <dsp:cNvPr id="0" name=""/>
        <dsp:cNvSpPr/>
      </dsp:nvSpPr>
      <dsp:spPr>
        <a:xfrm>
          <a:off x="7006978" y="1110033"/>
          <a:ext cx="157426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9A945-AB59-485C-A47B-C9DF15AA4942}">
      <dsp:nvSpPr>
        <dsp:cNvPr id="0" name=""/>
        <dsp:cNvSpPr/>
      </dsp:nvSpPr>
      <dsp:spPr>
        <a:xfrm>
          <a:off x="8623219" y="1051239"/>
          <a:ext cx="80462" cy="1512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70D4B-DCB7-4B11-9336-718303F84E2D}">
      <dsp:nvSpPr>
        <dsp:cNvPr id="0" name=""/>
        <dsp:cNvSpPr/>
      </dsp:nvSpPr>
      <dsp:spPr>
        <a:xfrm>
          <a:off x="7456695" y="772655"/>
          <a:ext cx="674826" cy="674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87" tIns="26187" rIns="26187" bIns="2618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5</a:t>
          </a:r>
        </a:p>
      </dsp:txBody>
      <dsp:txXfrm>
        <a:off x="7555521" y="871481"/>
        <a:ext cx="477174" cy="477174"/>
      </dsp:txXfrm>
    </dsp:sp>
    <dsp:sp modelId="{0C4A2B3F-1452-45C3-A1B6-37375A9B9BDB}">
      <dsp:nvSpPr>
        <dsp:cNvPr id="0" name=""/>
        <dsp:cNvSpPr/>
      </dsp:nvSpPr>
      <dsp:spPr>
        <a:xfrm>
          <a:off x="7006978" y="1613082"/>
          <a:ext cx="157426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9" tIns="165100" rIns="124179" bIns="165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Understand the CAR T-cell treatment journey</a:t>
          </a:r>
        </a:p>
      </dsp:txBody>
      <dsp:txXfrm>
        <a:off x="7006978" y="1927934"/>
        <a:ext cx="1574260" cy="1650748"/>
      </dsp:txXfrm>
    </dsp:sp>
    <dsp:sp modelId="{EBD7212D-E13F-4F76-8FC6-75BA9A8A1C1C}">
      <dsp:nvSpPr>
        <dsp:cNvPr id="0" name=""/>
        <dsp:cNvSpPr/>
      </dsp:nvSpPr>
      <dsp:spPr>
        <a:xfrm>
          <a:off x="8756157" y="1110032"/>
          <a:ext cx="78713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879E1-F7A4-48D2-9373-92AD9CCD5F4C}">
      <dsp:nvSpPr>
        <dsp:cNvPr id="0" name=""/>
        <dsp:cNvSpPr/>
      </dsp:nvSpPr>
      <dsp:spPr>
        <a:xfrm>
          <a:off x="9205874" y="772655"/>
          <a:ext cx="674826" cy="674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87" tIns="26187" rIns="26187" bIns="26187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6</a:t>
          </a:r>
        </a:p>
      </dsp:txBody>
      <dsp:txXfrm>
        <a:off x="9304700" y="871481"/>
        <a:ext cx="477174" cy="477174"/>
      </dsp:txXfrm>
    </dsp:sp>
    <dsp:sp modelId="{35CEFE9D-C046-4A3E-80DE-2505F5BC73F6}">
      <dsp:nvSpPr>
        <dsp:cNvPr id="0" name=""/>
        <dsp:cNvSpPr/>
      </dsp:nvSpPr>
      <dsp:spPr>
        <a:xfrm>
          <a:off x="8756157" y="1613082"/>
          <a:ext cx="157426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9" tIns="165100" rIns="124179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ways treatment centers and referring providers can collaborate to facilitate CAR T-cell therapy</a:t>
          </a:r>
        </a:p>
      </dsp:txBody>
      <dsp:txXfrm>
        <a:off x="8756157" y="1927934"/>
        <a:ext cx="1574260" cy="1650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622D69D9-59FA-48EB-88E8-05BF6E9386B3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A6911DC-886D-4EE1-A35A-DB6D7F24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19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1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0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8D58-8219-4899-B2B1-E290C6025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4AF5E-EFC9-48F0-9C62-B52964488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13B4E-5FCB-4767-BFAE-6AF7397A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8A200-84C1-407F-A06F-3A04EBD9A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A074-900C-414B-964D-67735E80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642F-3676-406F-A071-4426306D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8AD1-91F2-4A12-8CB3-2E8834542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BCE1-8A4C-44E9-B318-669DAA86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92368-4B10-4A85-9CCE-0659019F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4025-9005-4045-BEA2-6CB23D95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7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8BB08-4A9C-4FEB-9034-DFACE456F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B9AE7-7845-4C47-BB45-32022AFAB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19CA1-A181-4AE7-A8A6-CF3A8720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41F55-0903-4242-9CBD-9E7CE521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6D7CC-19AC-427C-9BAE-FC3DB7EB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BFCF-8A44-41E8-B095-B36EF51F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C8518-3BF1-4110-93DE-3701771A5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9E15-3F85-41F2-9C18-AAF2833F3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CEF32-0286-4827-BA11-7867EC43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0CC4A-48A0-41D9-9E36-C8001823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21FE-0FBB-45ED-AAC0-8B57AB87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9CE92-BEBE-4FEA-80A1-36F22684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66335-AA8B-4460-A34A-F8956EDB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030D4-6A32-4550-8025-7471C2C7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20247-F7C8-4588-970B-2973BDE7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1E54-1749-42E9-BE65-D4DDDBD5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4B4FB-784B-417C-B80D-9E0582B17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488E3-67DD-416F-B4E5-D387671ED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D10D7-806B-400D-AF03-294BD307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21214-177A-47D3-9D17-B5D91C82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7B66A-4BCC-41FD-B735-98753ED2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6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F057-FC4E-4D71-9006-1AB7292F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2AF80-5580-41C1-832D-9111FC658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E45CC-EF84-423F-A049-E4E2B54C8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2B326-71AB-49C4-B2F0-2DD096F2E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1FAB8-D9CD-48F3-96B1-9DC211B39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792EE-1AD5-452C-9A4F-10FB8772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ABC4D-F631-4905-BE39-891B8D6E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076C2-AC95-4EE6-A9C4-9AAC28F3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6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B859-0C0B-4BFD-B75A-66F7FC4F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EE9FC-864A-4C34-A130-7B0AE4DF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B37460-7051-4C10-9546-D0919E8E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44E33-6B44-4864-B3F9-3F8838F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6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F40A85-7C03-4755-8ED2-8787F314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DBD15-EF9B-412D-BFF9-1C3AD7947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0D16A-4091-413E-B48D-C9FC0FA7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1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8085-8AA7-4E0F-991F-D597E11C4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4FE1-1A10-4F42-8D0D-D0366BA40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8C9D1-BD2D-4C83-872E-D4861CCA9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FC74C-791A-4232-BD39-FE303708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77667-7AA3-4700-ADCF-EFF32F0F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86C5B-E055-40C2-9935-3E6653B5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7814-1A94-4AC5-A11E-B689034D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BF7230-8204-42A3-AED4-43F6A94F9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4A968-BB95-4F00-B351-B05B9208E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B9B90-7490-46F3-B38E-96870522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136BC-6039-40F9-BD76-8D71631B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B3784-59E8-478F-A954-EC102919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8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EFC92-0B70-452F-906C-2397E6DD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6D465-E976-4901-BAA4-AB4828CE0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2EF6A-473E-4998-B8B6-44544BEBA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5DD2F-F149-408F-92BB-33EE33E85CD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F6A22-F416-44D7-9B16-5D08B0D8F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26F55-A9F4-4D11-942A-9C8669CA3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B6EE-EDFE-4A05-B788-CEA7B30F7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2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hailey@aaci-cancer.o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D1731D-87D8-E8D2-2DE2-13882620F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7" b="125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3DDE04-F77F-4379-895A-EAA68EDB384B}"/>
              </a:ext>
            </a:extLst>
          </p:cNvPr>
          <p:cNvSpPr txBox="1">
            <a:spLocks/>
          </p:cNvSpPr>
          <p:nvPr/>
        </p:nvSpPr>
        <p:spPr>
          <a:xfrm>
            <a:off x="617476" y="2476570"/>
            <a:ext cx="11147511" cy="191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8292C-1C22-D8AB-A617-60A8A55C57C3}"/>
              </a:ext>
            </a:extLst>
          </p:cNvPr>
          <p:cNvSpPr txBox="1"/>
          <p:nvPr/>
        </p:nvSpPr>
        <p:spPr>
          <a:xfrm>
            <a:off x="0" y="1705511"/>
            <a:ext cx="12192000" cy="16312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Introduction to Chimeric Antigen Receptor (CAR) T-cell Therapy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C760D-DA5F-7F50-8BC0-3C15484999CF}"/>
              </a:ext>
            </a:extLst>
          </p:cNvPr>
          <p:cNvSpPr txBox="1"/>
          <p:nvPr/>
        </p:nvSpPr>
        <p:spPr>
          <a:xfrm>
            <a:off x="811657" y="4988104"/>
            <a:ext cx="4674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Peter Riedell, MD</a:t>
            </a:r>
          </a:p>
          <a:p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Chicago Medicine Comprehensive Cancer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776D310-248F-9D29-ADDA-252E94F71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23" y="5208657"/>
            <a:ext cx="2581275" cy="866775"/>
          </a:xfrm>
          <a:prstGeom prst="rect">
            <a:avLst/>
          </a:prstGeom>
        </p:spPr>
      </p:pic>
      <p:pic>
        <p:nvPicPr>
          <p:cNvPr id="19" name="Audio 18">
            <a:extLst>
              <a:ext uri="{FF2B5EF4-FFF2-40B4-BE49-F238E27FC236}">
                <a16:creationId xmlns:a16="http://schemas.microsoft.com/office/drawing/2014/main" id="{15C89515-5CB4-A08A-9CEA-431601566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8"/>
    </mc:Choice>
    <mc:Fallback xmlns="">
      <p:transition spd="slow" advTm="1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24"/>
            <a:ext cx="10515600" cy="9720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Toxicity Management: Anti–IL-6 and Corticosteroids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8D9D1FE-F74F-3327-8819-913E2ABCB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182" y="6021421"/>
            <a:ext cx="1376204" cy="462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CF28A-800C-F469-F994-FF26F4CBF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2079570"/>
            <a:ext cx="5143500" cy="3941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A1726-C209-EECA-F03A-2906D8F8ECFF}"/>
              </a:ext>
            </a:extLst>
          </p:cNvPr>
          <p:cNvSpPr txBox="1"/>
          <p:nvPr/>
        </p:nvSpPr>
        <p:spPr>
          <a:xfrm>
            <a:off x="4222296" y="1525504"/>
            <a:ext cx="3747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Immune Effector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86324-7865-CD68-8D2D-6A8F27E83929}"/>
              </a:ext>
            </a:extLst>
          </p:cNvPr>
          <p:cNvSpPr txBox="1"/>
          <p:nvPr/>
        </p:nvSpPr>
        <p:spPr>
          <a:xfrm>
            <a:off x="2460172" y="3002491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Tocilizumab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A4FFCF1-FDE1-4D13-22FD-80BA5B567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40" y="6119055"/>
            <a:ext cx="7128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Bonifant</a:t>
            </a:r>
            <a:r>
              <a:rPr kumimoji="0" lang="pt-BR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CL, et al. </a:t>
            </a:r>
            <a:r>
              <a:rPr kumimoji="0" lang="pt-BR" alt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Oncolytics</a:t>
            </a:r>
            <a:r>
              <a:rPr kumimoji="0" lang="pt-BR" alt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pt-BR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2016;3:16011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Lee DW, et al. </a:t>
            </a:r>
            <a:r>
              <a:rPr kumimoji="0" lang="pt-BR" alt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Blood</a:t>
            </a:r>
            <a:r>
              <a:rPr kumimoji="0" lang="pt-BR" alt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pt-BR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2014;124:188-195.</a:t>
            </a: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Audio 26">
            <a:extLst>
              <a:ext uri="{FF2B5EF4-FFF2-40B4-BE49-F238E27FC236}">
                <a16:creationId xmlns:a16="http://schemas.microsoft.com/office/drawing/2014/main" id="{80480826-02E0-A116-24B2-73C2939CF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53"/>
    </mc:Choice>
    <mc:Fallback xmlns="">
      <p:transition spd="slow" advTm="2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24"/>
            <a:ext cx="10515600" cy="89120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CAR T-cell Therapy Workflow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oogle Shape;146;p7">
            <a:extLst>
              <a:ext uri="{FF2B5EF4-FFF2-40B4-BE49-F238E27FC236}">
                <a16:creationId xmlns:a16="http://schemas.microsoft.com/office/drawing/2014/main" id="{5D15E2B5-A4B7-2E90-4A0D-DC9A0AD8A397}"/>
              </a:ext>
            </a:extLst>
          </p:cNvPr>
          <p:cNvGrpSpPr/>
          <p:nvPr/>
        </p:nvGrpSpPr>
        <p:grpSpPr>
          <a:xfrm>
            <a:off x="1702453" y="1531690"/>
            <a:ext cx="8787095" cy="4487829"/>
            <a:chOff x="1406311" y="1274963"/>
            <a:chExt cx="9747829" cy="4978506"/>
          </a:xfrm>
        </p:grpSpPr>
        <p:sp>
          <p:nvSpPr>
            <p:cNvPr id="5" name="Google Shape;148;p7">
              <a:extLst>
                <a:ext uri="{FF2B5EF4-FFF2-40B4-BE49-F238E27FC236}">
                  <a16:creationId xmlns:a16="http://schemas.microsoft.com/office/drawing/2014/main" id="{0D6E7263-0F1A-CF78-388A-04844164B9B9}"/>
                </a:ext>
              </a:extLst>
            </p:cNvPr>
            <p:cNvSpPr/>
            <p:nvPr/>
          </p:nvSpPr>
          <p:spPr>
            <a:xfrm>
              <a:off x="2378451" y="4277951"/>
              <a:ext cx="3187700" cy="50559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222A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4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Lymphodepleting Chemotherapy</a:t>
              </a:r>
              <a:endParaRPr sz="14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300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(3 days)</a:t>
              </a:r>
              <a:endParaRPr sz="13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49;p7">
              <a:extLst>
                <a:ext uri="{FF2B5EF4-FFF2-40B4-BE49-F238E27FC236}">
                  <a16:creationId xmlns:a16="http://schemas.microsoft.com/office/drawing/2014/main" id="{5D7C276F-9F12-BCF0-B37A-6E02F4985DC6}"/>
                </a:ext>
              </a:extLst>
            </p:cNvPr>
            <p:cNvSpPr/>
            <p:nvPr/>
          </p:nvSpPr>
          <p:spPr>
            <a:xfrm>
              <a:off x="1406311" y="1274963"/>
              <a:ext cx="5131980" cy="74132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222A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4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Initial Consult Visit </a:t>
              </a:r>
              <a:endParaRPr sz="14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313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Meet clinic team, review CAR T-cell therapy, sign treatment consent, schedule required evaluation testing </a:t>
              </a:r>
              <a:endParaRPr sz="1313" b="1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0;p7">
              <a:extLst>
                <a:ext uri="{FF2B5EF4-FFF2-40B4-BE49-F238E27FC236}">
                  <a16:creationId xmlns:a16="http://schemas.microsoft.com/office/drawing/2014/main" id="{BB0B841B-A666-9CA7-B93B-2DC012626F44}"/>
                </a:ext>
              </a:extLst>
            </p:cNvPr>
            <p:cNvSpPr/>
            <p:nvPr/>
          </p:nvSpPr>
          <p:spPr>
            <a:xfrm>
              <a:off x="2378451" y="2232188"/>
              <a:ext cx="3187700" cy="34289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222A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4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Evaluation Testing</a:t>
              </a:r>
              <a:endParaRPr sz="1400" b="1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1;p7">
              <a:extLst>
                <a:ext uri="{FF2B5EF4-FFF2-40B4-BE49-F238E27FC236}">
                  <a16:creationId xmlns:a16="http://schemas.microsoft.com/office/drawing/2014/main" id="{B0151303-88B7-C9B5-EB07-AA532B4FFA2D}"/>
                </a:ext>
              </a:extLst>
            </p:cNvPr>
            <p:cNvSpPr/>
            <p:nvPr/>
          </p:nvSpPr>
          <p:spPr>
            <a:xfrm>
              <a:off x="2378451" y="2757125"/>
              <a:ext cx="3187700" cy="70462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222A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4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Apheresis</a:t>
              </a:r>
              <a:endParaRPr sz="14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267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300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T-cell collection 3–5 hours</a:t>
              </a:r>
              <a:endParaRPr sz="13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2;p7">
              <a:extLst>
                <a:ext uri="{FF2B5EF4-FFF2-40B4-BE49-F238E27FC236}">
                  <a16:creationId xmlns:a16="http://schemas.microsoft.com/office/drawing/2014/main" id="{2EE3F248-8EC2-F54D-3D04-DA6137BFA6BD}"/>
                </a:ext>
              </a:extLst>
            </p:cNvPr>
            <p:cNvSpPr/>
            <p:nvPr/>
          </p:nvSpPr>
          <p:spPr>
            <a:xfrm>
              <a:off x="2378451" y="3647040"/>
              <a:ext cx="3187700" cy="44561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222A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4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Bridging Therapy</a:t>
              </a:r>
              <a:endParaRPr sz="14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300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(As indicated)</a:t>
              </a:r>
              <a:endParaRPr sz="13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3;p7">
              <a:extLst>
                <a:ext uri="{FF2B5EF4-FFF2-40B4-BE49-F238E27FC236}">
                  <a16:creationId xmlns:a16="http://schemas.microsoft.com/office/drawing/2014/main" id="{989BD741-6A57-5FD7-58A5-E9C05CDD92B6}"/>
                </a:ext>
              </a:extLst>
            </p:cNvPr>
            <p:cNvSpPr/>
            <p:nvPr/>
          </p:nvSpPr>
          <p:spPr>
            <a:xfrm>
              <a:off x="2368292" y="5985245"/>
              <a:ext cx="3187700" cy="26822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222A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3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Discharge to outpatient clinic</a:t>
              </a:r>
              <a:endParaRPr sz="13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154;p7">
              <a:extLst>
                <a:ext uri="{FF2B5EF4-FFF2-40B4-BE49-F238E27FC236}">
                  <a16:creationId xmlns:a16="http://schemas.microsoft.com/office/drawing/2014/main" id="{A01E29C8-3936-2FEB-3DB6-55AC582C474A}"/>
                </a:ext>
              </a:extLst>
            </p:cNvPr>
            <p:cNvCxnSpPr/>
            <p:nvPr/>
          </p:nvCxnSpPr>
          <p:spPr>
            <a:xfrm>
              <a:off x="3972301" y="2016289"/>
              <a:ext cx="0" cy="215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8" name="Google Shape;155;p7">
              <a:extLst>
                <a:ext uri="{FF2B5EF4-FFF2-40B4-BE49-F238E27FC236}">
                  <a16:creationId xmlns:a16="http://schemas.microsoft.com/office/drawing/2014/main" id="{CE85AF06-74C5-EC93-9C5E-9C7FB32CB006}"/>
                </a:ext>
              </a:extLst>
            </p:cNvPr>
            <p:cNvCxnSpPr/>
            <p:nvPr/>
          </p:nvCxnSpPr>
          <p:spPr>
            <a:xfrm>
              <a:off x="3972301" y="2575087"/>
              <a:ext cx="0" cy="18203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9" name="Google Shape;156;p7">
              <a:extLst>
                <a:ext uri="{FF2B5EF4-FFF2-40B4-BE49-F238E27FC236}">
                  <a16:creationId xmlns:a16="http://schemas.microsoft.com/office/drawing/2014/main" id="{70CB7F2F-8037-9C60-F813-0C085BC73938}"/>
                </a:ext>
              </a:extLst>
            </p:cNvPr>
            <p:cNvCxnSpPr/>
            <p:nvPr/>
          </p:nvCxnSpPr>
          <p:spPr>
            <a:xfrm>
              <a:off x="3972301" y="3461747"/>
              <a:ext cx="0" cy="18529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20" name="Google Shape;157;p7">
              <a:extLst>
                <a:ext uri="{FF2B5EF4-FFF2-40B4-BE49-F238E27FC236}">
                  <a16:creationId xmlns:a16="http://schemas.microsoft.com/office/drawing/2014/main" id="{8A2FD243-D918-E6E5-5734-1CD325143DC6}"/>
                </a:ext>
              </a:extLst>
            </p:cNvPr>
            <p:cNvCxnSpPr/>
            <p:nvPr/>
          </p:nvCxnSpPr>
          <p:spPr>
            <a:xfrm>
              <a:off x="3972301" y="4092657"/>
              <a:ext cx="0" cy="185295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21" name="Google Shape;158;p7">
              <a:extLst>
                <a:ext uri="{FF2B5EF4-FFF2-40B4-BE49-F238E27FC236}">
                  <a16:creationId xmlns:a16="http://schemas.microsoft.com/office/drawing/2014/main" id="{96BAEE73-8CAF-A769-32E2-DEE9A804DEB0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3972301" y="4783551"/>
              <a:ext cx="0" cy="16530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22" name="Google Shape;160;p7">
              <a:extLst>
                <a:ext uri="{FF2B5EF4-FFF2-40B4-BE49-F238E27FC236}">
                  <a16:creationId xmlns:a16="http://schemas.microsoft.com/office/drawing/2014/main" id="{EB8C0723-0344-D214-48A5-CA830EAED22B}"/>
                </a:ext>
              </a:extLst>
            </p:cNvPr>
            <p:cNvCxnSpPr>
              <a:cxnSpLocks/>
            </p:cNvCxnSpPr>
            <p:nvPr/>
          </p:nvCxnSpPr>
          <p:spPr>
            <a:xfrm>
              <a:off x="3972301" y="5664484"/>
              <a:ext cx="0" cy="41992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sm" len="sm"/>
            </a:ln>
          </p:spPr>
        </p:cxnSp>
        <p:sp>
          <p:nvSpPr>
            <p:cNvPr id="23" name="Google Shape;159;p7">
              <a:extLst>
                <a:ext uri="{FF2B5EF4-FFF2-40B4-BE49-F238E27FC236}">
                  <a16:creationId xmlns:a16="http://schemas.microsoft.com/office/drawing/2014/main" id="{79176CB6-DA4B-C7CF-F330-8F76EBBC2C01}"/>
                </a:ext>
              </a:extLst>
            </p:cNvPr>
            <p:cNvSpPr/>
            <p:nvPr/>
          </p:nvSpPr>
          <p:spPr>
            <a:xfrm>
              <a:off x="2378451" y="4948851"/>
              <a:ext cx="3187700" cy="904750"/>
            </a:xfrm>
            <a:prstGeom prst="roundRect">
              <a:avLst>
                <a:gd name="adj" fmla="val 7143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161;p7">
              <a:extLst>
                <a:ext uri="{FF2B5EF4-FFF2-40B4-BE49-F238E27FC236}">
                  <a16:creationId xmlns:a16="http://schemas.microsoft.com/office/drawing/2014/main" id="{CD86D5BE-1865-5D4B-0E2B-8F47F4135E09}"/>
                </a:ext>
              </a:extLst>
            </p:cNvPr>
            <p:cNvGrpSpPr/>
            <p:nvPr/>
          </p:nvGrpSpPr>
          <p:grpSpPr>
            <a:xfrm>
              <a:off x="2581941" y="5250357"/>
              <a:ext cx="2780721" cy="506665"/>
              <a:chOff x="1958380" y="3545337"/>
              <a:chExt cx="1605280" cy="370320"/>
            </a:xfrm>
          </p:grpSpPr>
          <p:sp>
            <p:nvSpPr>
              <p:cNvPr id="35" name="Google Shape;163;p7">
                <a:extLst>
                  <a:ext uri="{FF2B5EF4-FFF2-40B4-BE49-F238E27FC236}">
                    <a16:creationId xmlns:a16="http://schemas.microsoft.com/office/drawing/2014/main" id="{C106E167-5132-ADF4-E4B7-8C65485CE596}"/>
                  </a:ext>
                </a:extLst>
              </p:cNvPr>
              <p:cNvSpPr/>
              <p:nvPr/>
            </p:nvSpPr>
            <p:spPr>
              <a:xfrm>
                <a:off x="1958380" y="3545337"/>
                <a:ext cx="1605280" cy="171976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64;p7">
                <a:extLst>
                  <a:ext uri="{FF2B5EF4-FFF2-40B4-BE49-F238E27FC236}">
                    <a16:creationId xmlns:a16="http://schemas.microsoft.com/office/drawing/2014/main" id="{F08E8EB1-2459-FE91-36A2-0A6370D8BB72}"/>
                  </a:ext>
                </a:extLst>
              </p:cNvPr>
              <p:cNvSpPr/>
              <p:nvPr/>
            </p:nvSpPr>
            <p:spPr>
              <a:xfrm>
                <a:off x="1958380" y="3743681"/>
                <a:ext cx="1605280" cy="17197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65;p7">
              <a:extLst>
                <a:ext uri="{FF2B5EF4-FFF2-40B4-BE49-F238E27FC236}">
                  <a16:creationId xmlns:a16="http://schemas.microsoft.com/office/drawing/2014/main" id="{85B34341-2A20-75DD-2D48-2163A1AD636F}"/>
                </a:ext>
              </a:extLst>
            </p:cNvPr>
            <p:cNvSpPr/>
            <p:nvPr/>
          </p:nvSpPr>
          <p:spPr>
            <a:xfrm>
              <a:off x="2645575" y="4986414"/>
              <a:ext cx="2633132" cy="197009"/>
            </a:xfrm>
            <a:prstGeom prst="roundRect">
              <a:avLst>
                <a:gd name="adj" fmla="val 7143"/>
              </a:avLst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33"/>
                <a:buFont typeface="Arial"/>
                <a:buNone/>
              </a:pPr>
              <a:r>
                <a:rPr lang="en-US" sz="1400" b="1" dirty="0">
                  <a:solidFill>
                    <a:schemeClr val="lt1"/>
                  </a:solidFill>
                  <a:ea typeface="Arial"/>
                  <a:cs typeface="Arial"/>
                  <a:sym typeface="Arial"/>
                </a:rPr>
                <a:t>Inpatient/Outpatient Treatment</a:t>
              </a:r>
              <a:endParaRPr sz="14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67;p7">
              <a:extLst>
                <a:ext uri="{FF2B5EF4-FFF2-40B4-BE49-F238E27FC236}">
                  <a16:creationId xmlns:a16="http://schemas.microsoft.com/office/drawing/2014/main" id="{7EE98A65-4782-9561-2136-8F7129FFA54C}"/>
                </a:ext>
              </a:extLst>
            </p:cNvPr>
            <p:cNvSpPr/>
            <p:nvPr/>
          </p:nvSpPr>
          <p:spPr>
            <a:xfrm>
              <a:off x="2655735" y="5266461"/>
              <a:ext cx="2633132" cy="197009"/>
            </a:xfrm>
            <a:prstGeom prst="roundRect">
              <a:avLst>
                <a:gd name="adj" fmla="val 7143"/>
              </a:avLst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300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CAR T-cell infusion (Day 0)</a:t>
              </a:r>
              <a:endParaRPr sz="13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68;p7">
              <a:extLst>
                <a:ext uri="{FF2B5EF4-FFF2-40B4-BE49-F238E27FC236}">
                  <a16:creationId xmlns:a16="http://schemas.microsoft.com/office/drawing/2014/main" id="{AA0D1AB7-8588-8D83-8F96-F8653C3B3338}"/>
                </a:ext>
              </a:extLst>
            </p:cNvPr>
            <p:cNvSpPr/>
            <p:nvPr/>
          </p:nvSpPr>
          <p:spPr>
            <a:xfrm>
              <a:off x="2655735" y="5532841"/>
              <a:ext cx="2633132" cy="197009"/>
            </a:xfrm>
            <a:prstGeom prst="roundRect">
              <a:avLst>
                <a:gd name="adj" fmla="val 7143"/>
              </a:avLst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33"/>
                <a:buFont typeface="Arial"/>
                <a:buNone/>
              </a:pPr>
              <a:r>
                <a:rPr lang="en-US" sz="1300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~ 7- to 14-day monitoring</a:t>
              </a:r>
              <a:endParaRPr sz="1300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69;p7">
              <a:extLst>
                <a:ext uri="{FF2B5EF4-FFF2-40B4-BE49-F238E27FC236}">
                  <a16:creationId xmlns:a16="http://schemas.microsoft.com/office/drawing/2014/main" id="{EF71A80B-F313-6CB9-526C-F3C9B0BC2700}"/>
                </a:ext>
              </a:extLst>
            </p:cNvPr>
            <p:cNvSpPr/>
            <p:nvPr/>
          </p:nvSpPr>
          <p:spPr>
            <a:xfrm>
              <a:off x="7403980" y="1466696"/>
              <a:ext cx="3750160" cy="1108391"/>
            </a:xfrm>
            <a:prstGeom prst="roundRect">
              <a:avLst>
                <a:gd name="adj" fmla="val 7143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Arial"/>
                <a:buNone/>
              </a:pPr>
              <a:r>
                <a:rPr lang="en-US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2-4 Weeks </a:t>
              </a:r>
              <a:r>
                <a:rPr lang="en-US" sz="14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(may be extended due to insurance approval timelines)</a:t>
              </a:r>
              <a:endParaRPr sz="1867" b="1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70;p7">
              <a:extLst>
                <a:ext uri="{FF2B5EF4-FFF2-40B4-BE49-F238E27FC236}">
                  <a16:creationId xmlns:a16="http://schemas.microsoft.com/office/drawing/2014/main" id="{B88E4981-E316-8FDA-6106-847215A757C8}"/>
                </a:ext>
              </a:extLst>
            </p:cNvPr>
            <p:cNvSpPr/>
            <p:nvPr/>
          </p:nvSpPr>
          <p:spPr>
            <a:xfrm>
              <a:off x="7023612" y="3461747"/>
              <a:ext cx="314008" cy="816204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1;p7">
              <a:extLst>
                <a:ext uri="{FF2B5EF4-FFF2-40B4-BE49-F238E27FC236}">
                  <a16:creationId xmlns:a16="http://schemas.microsoft.com/office/drawing/2014/main" id="{56281BD3-E338-E0E9-EF46-B31D91BB9D29}"/>
                </a:ext>
              </a:extLst>
            </p:cNvPr>
            <p:cNvSpPr/>
            <p:nvPr/>
          </p:nvSpPr>
          <p:spPr>
            <a:xfrm>
              <a:off x="7385342" y="3633064"/>
              <a:ext cx="1946545" cy="499535"/>
            </a:xfrm>
            <a:prstGeom prst="roundRect">
              <a:avLst>
                <a:gd name="adj" fmla="val 7143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Arial"/>
                <a:buNone/>
              </a:pPr>
              <a:r>
                <a:rPr lang="en-US" sz="1867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~17-40 Days</a:t>
              </a:r>
              <a:endParaRPr b="1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72;p7">
              <a:extLst>
                <a:ext uri="{FF2B5EF4-FFF2-40B4-BE49-F238E27FC236}">
                  <a16:creationId xmlns:a16="http://schemas.microsoft.com/office/drawing/2014/main" id="{4FE4DBC7-BBFA-57FF-7D74-0D71FA9FDD40}"/>
                </a:ext>
              </a:extLst>
            </p:cNvPr>
            <p:cNvSpPr/>
            <p:nvPr/>
          </p:nvSpPr>
          <p:spPr>
            <a:xfrm>
              <a:off x="6956511" y="5130153"/>
              <a:ext cx="3353034" cy="1049549"/>
            </a:xfrm>
            <a:prstGeom prst="roundRect">
              <a:avLst>
                <a:gd name="adj" fmla="val 7143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Arial"/>
                <a:buNone/>
              </a:pPr>
              <a:r>
                <a:rPr lang="en-US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Takes ~4–10 weeks from initial consult to start of lymphodepleting chemotherapy</a:t>
              </a:r>
              <a:endParaRPr b="1" dirty="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73;p7">
              <a:extLst>
                <a:ext uri="{FF2B5EF4-FFF2-40B4-BE49-F238E27FC236}">
                  <a16:creationId xmlns:a16="http://schemas.microsoft.com/office/drawing/2014/main" id="{8B2223F2-3AE9-6694-A1D8-6777C5FD725F}"/>
                </a:ext>
              </a:extLst>
            </p:cNvPr>
            <p:cNvSpPr/>
            <p:nvPr/>
          </p:nvSpPr>
          <p:spPr>
            <a:xfrm>
              <a:off x="7024112" y="1274963"/>
              <a:ext cx="314008" cy="1300124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AFC09404-FF30-4FBB-BC0F-40FA71E04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51" name="Audio 50">
            <a:extLst>
              <a:ext uri="{FF2B5EF4-FFF2-40B4-BE49-F238E27FC236}">
                <a16:creationId xmlns:a16="http://schemas.microsoft.com/office/drawing/2014/main" id="{92439FE5-5E5E-1ADB-B119-AE3C055F0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82"/>
    </mc:Choice>
    <mc:Fallback xmlns="">
      <p:transition spd="slow" advTm="107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806766"/>
            <a:ext cx="12188952" cy="5408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  <a:buNone/>
            </a:pPr>
            <a:r>
              <a:rPr lang="en-US" sz="3750" dirty="0">
                <a:solidFill>
                  <a:srgbClr val="004B84"/>
                </a:solidFill>
                <a:latin typeface="+mj-lt"/>
                <a:ea typeface="Roboto" pitchFamily="34" charset="-122"/>
                <a:cs typeface="Roboto" pitchFamily="34" charset="-120"/>
              </a:rPr>
              <a:t>Post Infusion Care- Initial 4 Weeks</a:t>
            </a:r>
            <a:endParaRPr lang="en-US" dirty="0">
              <a:solidFill>
                <a:srgbClr val="004B84"/>
              </a:solidFill>
              <a:latin typeface="+mj-lt"/>
            </a:endParaRPr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543" y="2787838"/>
            <a:ext cx="4751787" cy="1190327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548641" y="3177520"/>
            <a:ext cx="4572000" cy="4109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238"/>
              </a:lnSpc>
              <a:buNone/>
            </a:pPr>
            <a:r>
              <a:rPr lang="en-US" sz="2800" b="1" dirty="0">
                <a:solidFill>
                  <a:srgbClr val="FFFFFF"/>
                </a:solidFill>
                <a:ea typeface="Roboto" pitchFamily="34" charset="-122"/>
                <a:cs typeface="Roboto" pitchFamily="34" charset="-120"/>
              </a:rPr>
              <a:t>Initial 4 weeks</a:t>
            </a:r>
            <a:endParaRPr lang="en-US" sz="2800" dirty="0"/>
          </a:p>
        </p:txBody>
      </p:sp>
      <p:sp>
        <p:nvSpPr>
          <p:cNvPr id="5" name="Object 4"/>
          <p:cNvSpPr/>
          <p:nvPr/>
        </p:nvSpPr>
        <p:spPr>
          <a:xfrm>
            <a:off x="5697156" y="3349504"/>
            <a:ext cx="5237440" cy="2594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Beyond 4 weeks</a:t>
            </a:r>
            <a:endParaRPr lang="en-US" sz="2850" dirty="0"/>
          </a:p>
        </p:txBody>
      </p:sp>
      <p:sp>
        <p:nvSpPr>
          <p:cNvPr id="10" name="Object 9"/>
          <p:cNvSpPr/>
          <p:nvPr/>
        </p:nvSpPr>
        <p:spPr>
          <a:xfrm>
            <a:off x="477543" y="4187125"/>
            <a:ext cx="10851768" cy="21689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790"/>
              </a:lnSpc>
              <a:buSzPct val="100000"/>
            </a:pPr>
            <a:r>
              <a:rPr lang="en-US" sz="2000" b="1" u="sng" dirty="0">
                <a:ea typeface="Roboto" pitchFamily="34" charset="-122"/>
                <a:cs typeface="Roboto" pitchFamily="34" charset="-120"/>
              </a:rPr>
              <a:t>Potential Side Effects</a:t>
            </a:r>
            <a:br>
              <a:rPr lang="en-US" sz="2000" b="1" u="sng" dirty="0">
                <a:ea typeface="Roboto" pitchFamily="34" charset="-122"/>
                <a:cs typeface="Roboto" pitchFamily="34" charset="-120"/>
              </a:rPr>
            </a:br>
            <a:endParaRPr lang="en-US" sz="2000" b="1" u="sng" dirty="0">
              <a:ea typeface="Roboto" pitchFamily="34" charset="-122"/>
              <a:cs typeface="Roboto" pitchFamily="34" charset="-120"/>
            </a:endParaRPr>
          </a:p>
          <a:p>
            <a:pPr marL="285750" indent="-285750" algn="l">
              <a:lnSpc>
                <a:spcPts val="179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ea typeface="Roboto" pitchFamily="34" charset="-122"/>
                <a:cs typeface="Roboto" pitchFamily="34" charset="-120"/>
              </a:rPr>
              <a:t>CRS: </a:t>
            </a:r>
            <a:r>
              <a:rPr lang="en-US" dirty="0">
                <a:ea typeface="Roboto" pitchFamily="34" charset="-122"/>
                <a:cs typeface="Roboto" pitchFamily="34" charset="-120"/>
              </a:rPr>
              <a:t>antipyretics, tocilizumab, and corticosteroids</a:t>
            </a:r>
          </a:p>
          <a:p>
            <a:pPr marL="285750" indent="-285750" algn="l">
              <a:lnSpc>
                <a:spcPts val="1790"/>
              </a:lnSpc>
              <a:spcBef>
                <a:spcPts val="2282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ea typeface="Roboto" pitchFamily="34" charset="-122"/>
                <a:cs typeface="Roboto" pitchFamily="34" charset="-120"/>
              </a:rPr>
              <a:t>ICANS: </a:t>
            </a:r>
            <a:r>
              <a:rPr lang="en-US" dirty="0">
                <a:ea typeface="Roboto" pitchFamily="34" charset="-122"/>
                <a:cs typeface="Roboto" pitchFamily="34" charset="-120"/>
              </a:rPr>
              <a:t>anti-seizure prophylaxis, corticosteroids</a:t>
            </a:r>
          </a:p>
          <a:p>
            <a:pPr marL="285750" indent="-285750" algn="l">
              <a:lnSpc>
                <a:spcPts val="1790"/>
              </a:lnSpc>
              <a:spcBef>
                <a:spcPts val="2282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b="1" dirty="0" err="1">
                <a:ea typeface="Roboto" pitchFamily="34" charset="-122"/>
                <a:cs typeface="Roboto" pitchFamily="34" charset="-120"/>
              </a:rPr>
              <a:t>Cytopenias</a:t>
            </a:r>
            <a:r>
              <a:rPr lang="en-US" b="1" dirty="0">
                <a:ea typeface="Roboto" pitchFamily="34" charset="-122"/>
                <a:cs typeface="Roboto" pitchFamily="34" charset="-120"/>
              </a:rPr>
              <a:t>: </a:t>
            </a:r>
            <a:r>
              <a:rPr lang="en-US" dirty="0">
                <a:ea typeface="Roboto" pitchFamily="34" charset="-122"/>
                <a:cs typeface="Roboto" pitchFamily="34" charset="-120"/>
              </a:rPr>
              <a:t>Growth factors, transfusion support</a:t>
            </a:r>
          </a:p>
          <a:p>
            <a:pPr marL="285750" indent="-285750" algn="l">
              <a:lnSpc>
                <a:spcPts val="1790"/>
              </a:lnSpc>
              <a:spcBef>
                <a:spcPts val="2282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ea typeface="Roboto" pitchFamily="34" charset="-122"/>
                <a:cs typeface="Roboto" pitchFamily="34" charset="-120"/>
              </a:rPr>
              <a:t>Febrile neutropenia, infection (bacterial, viral, other): </a:t>
            </a:r>
            <a:r>
              <a:rPr lang="en-US" dirty="0">
                <a:ea typeface="Roboto" pitchFamily="34" charset="-122"/>
                <a:cs typeface="Roboto" pitchFamily="34" charset="-120"/>
              </a:rPr>
              <a:t>prophylaxis and prompt treatment</a:t>
            </a:r>
            <a:endParaRPr lang="en-US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82972" y="2787838"/>
            <a:ext cx="6496156" cy="11996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A1B815-4D92-F00D-9B93-00A1352289F4}"/>
              </a:ext>
            </a:extLst>
          </p:cNvPr>
          <p:cNvSpPr/>
          <p:nvPr/>
        </p:nvSpPr>
        <p:spPr>
          <a:xfrm>
            <a:off x="0" y="-1"/>
            <a:ext cx="12192000" cy="535048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631F0-0D46-C07D-655B-A274930FF40A}"/>
              </a:ext>
            </a:extLst>
          </p:cNvPr>
          <p:cNvSpPr txBox="1"/>
          <p:nvPr/>
        </p:nvSpPr>
        <p:spPr>
          <a:xfrm>
            <a:off x="5999987" y="54072"/>
            <a:ext cx="574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Introduction to CAR T-cell Therapy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2AD62E-5689-F5CB-5E18-70A6D6065DDB}"/>
              </a:ext>
            </a:extLst>
          </p:cNvPr>
          <p:cNvSpPr txBox="1"/>
          <p:nvPr/>
        </p:nvSpPr>
        <p:spPr>
          <a:xfrm>
            <a:off x="825170" y="1567123"/>
            <a:ext cx="3823832" cy="923330"/>
          </a:xfrm>
          <a:prstGeom prst="rect">
            <a:avLst/>
          </a:prstGeom>
          <a:noFill/>
          <a:ln>
            <a:solidFill>
              <a:srgbClr val="004B8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Proximity to treatment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driving for 8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24/7 caregiver when not admitted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B7B6970C-709F-1C79-FEC4-E88BF63932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27" name="Audio 26">
            <a:extLst>
              <a:ext uri="{FF2B5EF4-FFF2-40B4-BE49-F238E27FC236}">
                <a16:creationId xmlns:a16="http://schemas.microsoft.com/office/drawing/2014/main" id="{B4A3B180-BC53-C96D-6182-7D826561A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4"/>
    </mc:Choice>
    <mc:Fallback xmlns="">
      <p:transition spd="slow" advTm="4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949" y="2964064"/>
            <a:ext cx="5723094" cy="1190327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-3427" y="667229"/>
            <a:ext cx="12188952" cy="5408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  <a:buNone/>
            </a:pPr>
            <a:r>
              <a:rPr lang="en-US" sz="3750" dirty="0">
                <a:solidFill>
                  <a:srgbClr val="004B84"/>
                </a:solidFill>
                <a:latin typeface="+mj-lt"/>
                <a:ea typeface="Roboto" pitchFamily="34" charset="-122"/>
                <a:cs typeface="Roboto" pitchFamily="34" charset="-120"/>
              </a:rPr>
              <a:t>Post Infusion Care: Beyond 4 Weeks</a:t>
            </a:r>
            <a:endParaRPr lang="en-US" dirty="0">
              <a:solidFill>
                <a:srgbClr val="004B84"/>
              </a:solidFill>
              <a:latin typeface="+mj-lt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-128555" y="3418227"/>
            <a:ext cx="5551687" cy="28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16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a typeface="Roboto" pitchFamily="34" charset="-122"/>
                <a:cs typeface="Roboto" pitchFamily="34" charset="-120"/>
              </a:rPr>
              <a:t>Initial 4 weeks</a:t>
            </a:r>
            <a:endParaRPr lang="en-US" sz="2400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8248" y="2963672"/>
            <a:ext cx="7284803" cy="1190327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519916" y="3388905"/>
            <a:ext cx="5237440" cy="3374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58"/>
              </a:lnSpc>
              <a:buNone/>
            </a:pPr>
            <a:r>
              <a:rPr lang="en-US" sz="2400" b="1" dirty="0">
                <a:solidFill>
                  <a:srgbClr val="FFFFFF"/>
                </a:solidFill>
                <a:ea typeface="Roboto" pitchFamily="34" charset="-122"/>
                <a:cs typeface="Roboto" pitchFamily="34" charset="-120"/>
              </a:rPr>
              <a:t>Beyond 4 weeks</a:t>
            </a:r>
            <a:endParaRPr lang="en-US" sz="2400" dirty="0"/>
          </a:p>
        </p:txBody>
      </p:sp>
      <p:sp>
        <p:nvSpPr>
          <p:cNvPr id="11" name="Object 10"/>
          <p:cNvSpPr/>
          <p:nvPr/>
        </p:nvSpPr>
        <p:spPr>
          <a:xfrm>
            <a:off x="518949" y="4332579"/>
            <a:ext cx="9300911" cy="20936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90"/>
              </a:lnSpc>
              <a:buSzPct val="100000"/>
            </a:pPr>
            <a:r>
              <a:rPr lang="en-US" sz="2000" b="1" u="sng" dirty="0">
                <a:ea typeface="Roboto" pitchFamily="34" charset="-122"/>
                <a:cs typeface="Roboto" pitchFamily="34" charset="-120"/>
              </a:rPr>
              <a:t>Potential Side Effects</a:t>
            </a:r>
            <a:br>
              <a:rPr lang="en-US" sz="2000" b="1" u="sng" dirty="0">
                <a:ea typeface="Roboto" pitchFamily="34" charset="-122"/>
                <a:cs typeface="Roboto" pitchFamily="34" charset="-120"/>
              </a:rPr>
            </a:br>
            <a:endParaRPr lang="en-US" sz="2000" b="1" u="sng" dirty="0">
              <a:ea typeface="Roboto" pitchFamily="34" charset="-122"/>
              <a:cs typeface="Roboto" pitchFamily="34" charset="-120"/>
            </a:endParaRPr>
          </a:p>
          <a:p>
            <a:pPr marL="285750" indent="-285750" algn="l">
              <a:lnSpc>
                <a:spcPts val="179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Neurologic toxicity:</a:t>
            </a:r>
            <a:r>
              <a:rPr lang="en-US" sz="2000" dirty="0">
                <a:ea typeface="Roboto" pitchFamily="34" charset="-122"/>
                <a:cs typeface="Roboto" pitchFamily="34" charset="-120"/>
              </a:rPr>
              <a:t> Low incidence; close monitoring</a:t>
            </a:r>
            <a:endParaRPr lang="en-US" sz="2000" b="1" dirty="0"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1790"/>
              </a:lnSpc>
              <a:spcBef>
                <a:spcPts val="2282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Prolonged </a:t>
            </a:r>
            <a:r>
              <a:rPr lang="en-US" sz="2000" b="1" dirty="0" err="1">
                <a:ea typeface="Roboto" pitchFamily="34" charset="-122"/>
                <a:cs typeface="Roboto" pitchFamily="34" charset="-120"/>
              </a:rPr>
              <a:t>cytopenias</a:t>
            </a:r>
            <a:r>
              <a:rPr lang="en-US" sz="2000" b="1" dirty="0">
                <a:ea typeface="Roboto" pitchFamily="34" charset="-122"/>
                <a:cs typeface="Roboto" pitchFamily="34" charset="-120"/>
              </a:rPr>
              <a:t>: </a:t>
            </a:r>
            <a:r>
              <a:rPr lang="en-US" sz="2000" dirty="0">
                <a:ea typeface="Roboto" pitchFamily="34" charset="-122"/>
                <a:cs typeface="Roboto" pitchFamily="34" charset="-120"/>
              </a:rPr>
              <a:t>Growth factors, transfusion support, stem cell boosts</a:t>
            </a:r>
          </a:p>
          <a:p>
            <a:pPr marL="285750" indent="-285750" algn="l">
              <a:lnSpc>
                <a:spcPts val="1790"/>
              </a:lnSpc>
              <a:spcBef>
                <a:spcPts val="2282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Prevention of infection: </a:t>
            </a:r>
            <a:r>
              <a:rPr lang="en-US" sz="2000" dirty="0">
                <a:ea typeface="Roboto" pitchFamily="34" charset="-122"/>
                <a:cs typeface="Roboto" pitchFamily="34" charset="-120"/>
              </a:rPr>
              <a:t>Consider IVIG if IgG &lt;400 and recurrent infections, prophylactic anti-microbials (PJP and antiviral prophylaxis), immunizations 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4B87FD-927C-4A4A-977A-101F6561CE72}"/>
              </a:ext>
            </a:extLst>
          </p:cNvPr>
          <p:cNvSpPr/>
          <p:nvPr/>
        </p:nvSpPr>
        <p:spPr>
          <a:xfrm>
            <a:off x="0" y="-1"/>
            <a:ext cx="12192000" cy="535048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DEB357-0D26-0503-5512-2FDCC9D8D87D}"/>
              </a:ext>
            </a:extLst>
          </p:cNvPr>
          <p:cNvSpPr txBox="1"/>
          <p:nvPr/>
        </p:nvSpPr>
        <p:spPr>
          <a:xfrm>
            <a:off x="5999987" y="54072"/>
            <a:ext cx="574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Introduction to CAR T-cell Therapy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2D5DC-668F-F841-1ED4-340BDEA8B4FA}"/>
              </a:ext>
            </a:extLst>
          </p:cNvPr>
          <p:cNvSpPr txBox="1"/>
          <p:nvPr/>
        </p:nvSpPr>
        <p:spPr>
          <a:xfrm>
            <a:off x="7063302" y="1463287"/>
            <a:ext cx="3585465" cy="1200329"/>
          </a:xfrm>
          <a:prstGeom prst="rect">
            <a:avLst/>
          </a:prstGeom>
          <a:noFill/>
          <a:ln>
            <a:solidFill>
              <a:srgbClr val="004B8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 back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driving until 8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Labs and visits with oncologists per transition of care plan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F583CE69-AF2A-966B-6AE8-6AF9BB647B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4F09D99B-FD4C-52CD-39F7-4A22BAAD9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26"/>
    </mc:Choice>
    <mc:Fallback xmlns="">
      <p:transition spd="slow" advTm="5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03EB2C-A167-DA7B-DC15-E11C164E3ABE}"/>
              </a:ext>
            </a:extLst>
          </p:cNvPr>
          <p:cNvSpPr txBox="1"/>
          <p:nvPr/>
        </p:nvSpPr>
        <p:spPr>
          <a:xfrm rot="16200000">
            <a:off x="2519585" y="4834569"/>
            <a:ext cx="17729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Measurable Disease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E170CC5-107E-D89A-3E62-1034CFC76C41}"/>
              </a:ext>
            </a:extLst>
          </p:cNvPr>
          <p:cNvSpPr txBox="1">
            <a:spLocks/>
          </p:cNvSpPr>
          <p:nvPr/>
        </p:nvSpPr>
        <p:spPr>
          <a:xfrm>
            <a:off x="632740" y="1306152"/>
            <a:ext cx="10926519" cy="65933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4B84"/>
                </a:solidFill>
              </a:rPr>
              <a:t>How Can Treatment Centers and Referring Providers Collaborate to Facilitate CAR T-cell Therapy?</a:t>
            </a:r>
          </a:p>
        </p:txBody>
      </p:sp>
      <p:sp>
        <p:nvSpPr>
          <p:cNvPr id="12" name="Google Shape;360;p44">
            <a:extLst>
              <a:ext uri="{FF2B5EF4-FFF2-40B4-BE49-F238E27FC236}">
                <a16:creationId xmlns:a16="http://schemas.microsoft.com/office/drawing/2014/main" id="{984C3496-793E-5EEB-F441-445C3AE429E5}"/>
              </a:ext>
            </a:extLst>
          </p:cNvPr>
          <p:cNvSpPr txBox="1">
            <a:spLocks/>
          </p:cNvSpPr>
          <p:nvPr/>
        </p:nvSpPr>
        <p:spPr>
          <a:xfrm>
            <a:off x="311700" y="2278274"/>
            <a:ext cx="1128519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>
              <a:lnSpc>
                <a:spcPct val="100000"/>
              </a:lnSpc>
              <a:spcBef>
                <a:spcPts val="0"/>
              </a:spcBef>
              <a:buSzPts val="2100"/>
              <a:buNone/>
            </a:pPr>
            <a:r>
              <a:rPr lang="en-US" sz="2400" dirty="0">
                <a:ea typeface="Arial"/>
                <a:cs typeface="Arial"/>
                <a:sym typeface="Arial"/>
              </a:rPr>
              <a:t>Early referral strongly encouraged</a:t>
            </a:r>
          </a:p>
          <a:p>
            <a:pPr marL="6667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dirty="0">
                <a:ea typeface="Arial"/>
                <a:cs typeface="Arial"/>
                <a:sym typeface="Arial"/>
              </a:rPr>
              <a:t>CAR T-cell therapy is a multi-step process (e.g., clinical testing, insurance approval, apheresis)</a:t>
            </a:r>
          </a:p>
          <a:p>
            <a:pPr marL="6667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dirty="0">
                <a:ea typeface="Arial"/>
                <a:cs typeface="Arial"/>
                <a:sym typeface="Arial"/>
              </a:rPr>
              <a:t>May limit exposure to additional lines of therapy</a:t>
            </a:r>
          </a:p>
          <a:p>
            <a:pPr marL="95250" indent="0">
              <a:lnSpc>
                <a:spcPct val="100000"/>
              </a:lnSpc>
              <a:spcBef>
                <a:spcPts val="0"/>
              </a:spcBef>
              <a:buSzPts val="2100"/>
              <a:buFont typeface="Arial" panose="020B0604020202020204" pitchFamily="34" charset="0"/>
              <a:buNone/>
            </a:pPr>
            <a:endParaRPr lang="en-US" sz="1800" dirty="0"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cs typeface="Arial"/>
              </a:rPr>
              <a:t>Coordinate and monitor toxicity related to bridging therapy, as indicated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cs typeface="Arial"/>
                <a:sym typeface="Arial"/>
              </a:rPr>
              <a:t>Manage and support patients following their CAR T-cell treatment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  <a:sym typeface="Arial"/>
              </a:rPr>
              <a:t>	</a:t>
            </a:r>
            <a:endParaRPr lang="en-US" sz="2000" dirty="0">
              <a:latin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998EB7-1705-C432-894D-C26F04DCBBB4}"/>
              </a:ext>
            </a:extLst>
          </p:cNvPr>
          <p:cNvSpPr txBox="1"/>
          <p:nvPr/>
        </p:nvSpPr>
        <p:spPr>
          <a:xfrm>
            <a:off x="632740" y="5485407"/>
            <a:ext cx="8840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  <a:sym typeface="Arial"/>
              </a:rPr>
              <a:t>Monitor for ongoing and new onset toxicities and collaborate with treating center to effectively manage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B0E484E-9C7A-542C-D8E6-EA83EE9F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36" name="Audio 35">
            <a:extLst>
              <a:ext uri="{FF2B5EF4-FFF2-40B4-BE49-F238E27FC236}">
                <a16:creationId xmlns:a16="http://schemas.microsoft.com/office/drawing/2014/main" id="{FB21CCB3-2202-4566-4C51-0B4585A68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86"/>
    </mc:Choice>
    <mc:Fallback xmlns="">
      <p:transition spd="slow" advTm="6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03EB2C-A167-DA7B-DC15-E11C164E3ABE}"/>
              </a:ext>
            </a:extLst>
          </p:cNvPr>
          <p:cNvSpPr txBox="1"/>
          <p:nvPr/>
        </p:nvSpPr>
        <p:spPr>
          <a:xfrm rot="16200000">
            <a:off x="2519585" y="4834569"/>
            <a:ext cx="17729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Measurable Disease</a:t>
            </a:r>
          </a:p>
        </p:txBody>
      </p:sp>
      <p:sp>
        <p:nvSpPr>
          <p:cNvPr id="12" name="Google Shape;360;p44">
            <a:extLst>
              <a:ext uri="{FF2B5EF4-FFF2-40B4-BE49-F238E27FC236}">
                <a16:creationId xmlns:a16="http://schemas.microsoft.com/office/drawing/2014/main" id="{984C3496-793E-5EEB-F441-445C3AE429E5}"/>
              </a:ext>
            </a:extLst>
          </p:cNvPr>
          <p:cNvSpPr txBox="1">
            <a:spLocks/>
          </p:cNvSpPr>
          <p:nvPr/>
        </p:nvSpPr>
        <p:spPr>
          <a:xfrm>
            <a:off x="453402" y="1372827"/>
            <a:ext cx="11285195" cy="45715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0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400" dirty="0">
                <a:cs typeface="Arial"/>
                <a:sym typeface="Arial"/>
              </a:rPr>
              <a:t>CAR T-cell therapy has demonstrated deep and often durable responses in select hematologic malignancies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100" dirty="0">
                <a:ea typeface="Arial"/>
                <a:cs typeface="Arial"/>
                <a:sym typeface="Arial"/>
              </a:rPr>
              <a:t>FDA approvals in B-cell lymphomas, ALL, and multiple myeloma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endParaRPr lang="en-US" sz="1200" dirty="0">
              <a:ea typeface="Arial"/>
              <a:cs typeface="Arial"/>
              <a:sym typeface="Arial"/>
            </a:endParaRPr>
          </a:p>
          <a:p>
            <a:pPr marL="438150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400" dirty="0">
                <a:cs typeface="Arial"/>
              </a:rPr>
              <a:t>Potential toxicities include </a:t>
            </a:r>
            <a:r>
              <a:rPr lang="en-US" sz="2400" dirty="0">
                <a:cs typeface="Arial"/>
                <a:sym typeface="Wingdings" pitchFamily="2" charset="2"/>
              </a:rPr>
              <a:t>CRS, neurologic toxicity, and infections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100" dirty="0">
                <a:cs typeface="Arial"/>
                <a:sym typeface="Wingdings" pitchFamily="2" charset="2"/>
              </a:rPr>
              <a:t>Manageable with anti-cytokine therapy, anti-microbials, IVIG, and supportive care</a:t>
            </a:r>
          </a:p>
          <a:p>
            <a:pPr marL="552450" lvl="1" indent="0">
              <a:lnSpc>
                <a:spcPct val="100000"/>
              </a:lnSpc>
              <a:spcBef>
                <a:spcPts val="0"/>
              </a:spcBef>
              <a:buSzPts val="2100"/>
              <a:buNone/>
            </a:pPr>
            <a:endParaRPr lang="en-US" sz="1200" dirty="0">
              <a:cs typeface="Arial"/>
              <a:sym typeface="Arial"/>
            </a:endParaRPr>
          </a:p>
          <a:p>
            <a:pPr marL="438150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400" dirty="0">
                <a:cs typeface="Arial"/>
                <a:sym typeface="Arial"/>
              </a:rPr>
              <a:t>CAR T-cell candidacy is more liberal than stem cell transplantation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100" dirty="0">
                <a:cs typeface="Arial"/>
                <a:sym typeface="Wingdings" pitchFamily="2" charset="2"/>
              </a:rPr>
              <a:t>Age is NOT a barrier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100" dirty="0">
                <a:cs typeface="Arial"/>
                <a:sym typeface="Wingdings" pitchFamily="2" charset="2"/>
              </a:rPr>
              <a:t>Consider overall fitness, psychosocial support, and logistics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endParaRPr lang="en-US" sz="1200" dirty="0">
              <a:cs typeface="Arial"/>
              <a:sym typeface="Wingdings" pitchFamily="2" charset="2"/>
            </a:endParaRPr>
          </a:p>
          <a:p>
            <a:pPr marL="438150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400" dirty="0">
                <a:cs typeface="Arial"/>
                <a:sym typeface="Arial"/>
              </a:rPr>
              <a:t>Collaborate with treatment centers to facilitate safe and timely CAR T-cell therapy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100" dirty="0">
                <a:cs typeface="Arial"/>
                <a:sym typeface="Arial"/>
              </a:rPr>
              <a:t>Early referral is key</a:t>
            </a:r>
          </a:p>
          <a:p>
            <a:pPr marL="895350" lvl="1" indent="-342900">
              <a:lnSpc>
                <a:spcPct val="100000"/>
              </a:lnSpc>
              <a:spcBef>
                <a:spcPts val="0"/>
              </a:spcBef>
              <a:buSzPts val="2100"/>
            </a:pPr>
            <a:r>
              <a:rPr lang="en-US" sz="2100" dirty="0">
                <a:cs typeface="Arial"/>
                <a:sym typeface="Arial"/>
              </a:rPr>
              <a:t>Support and manage patients returning for local follow-up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30B52-9956-AD55-EB58-B1B6C336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120"/>
            <a:ext cx="10515600" cy="8607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Conclusions</a:t>
            </a: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D278984F-6C6D-9F93-D8D3-E5E7907F6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42" name="Audio 41">
            <a:extLst>
              <a:ext uri="{FF2B5EF4-FFF2-40B4-BE49-F238E27FC236}">
                <a16:creationId xmlns:a16="http://schemas.microsoft.com/office/drawing/2014/main" id="{E63F0E1E-81F6-EC01-ADD1-168FE5EE8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2"/>
    </mc:Choice>
    <mc:Fallback xmlns="">
      <p:transition spd="slow" advTm="7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4DD751-C054-352F-356A-79E7CB572702}"/>
              </a:ext>
            </a:extLst>
          </p:cNvPr>
          <p:cNvSpPr txBox="1">
            <a:spLocks/>
          </p:cNvSpPr>
          <p:nvPr/>
        </p:nvSpPr>
        <p:spPr>
          <a:xfrm>
            <a:off x="0" y="547644"/>
            <a:ext cx="12191999" cy="1085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55847-AA57-8DFF-E5E3-41FE55FCF51B}"/>
              </a:ext>
            </a:extLst>
          </p:cNvPr>
          <p:cNvSpPr txBox="1"/>
          <p:nvPr/>
        </p:nvSpPr>
        <p:spPr>
          <a:xfrm>
            <a:off x="2164093" y="5639382"/>
            <a:ext cx="8500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contact Hailey Honeycutt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hailey@aaci-cancer.org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with feedback, comments, or questions regarding this content.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C2A36-DB32-293F-C067-A0237EBF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8770" y="2073555"/>
            <a:ext cx="5218925" cy="22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4"/>
    </mc:Choice>
    <mc:Fallback xmlns="">
      <p:transition spd="slow" advTm="42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1DB8D3A-B4F9-6C5A-DB77-137444A5C0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952523"/>
              </p:ext>
            </p:extLst>
          </p:nvPr>
        </p:nvGraphicFramePr>
        <p:xfrm>
          <a:off x="838200" y="17349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01" y="547644"/>
            <a:ext cx="10981993" cy="108589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Learning Objectives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83A911-FCC5-4581-8E62-64243FA23FD6}"/>
              </a:ext>
            </a:extLst>
          </p:cNvPr>
          <p:cNvSpPr/>
          <p:nvPr/>
        </p:nvSpPr>
        <p:spPr>
          <a:xfrm>
            <a:off x="0" y="-1"/>
            <a:ext cx="12192000" cy="535048"/>
          </a:xfrm>
          <a:prstGeom prst="rect">
            <a:avLst/>
          </a:prstGeom>
          <a:solidFill>
            <a:srgbClr val="004B8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41B9C-DAF0-A17F-0447-7EE4C8D232D5}"/>
              </a:ext>
            </a:extLst>
          </p:cNvPr>
          <p:cNvSpPr txBox="1"/>
          <p:nvPr/>
        </p:nvSpPr>
        <p:spPr>
          <a:xfrm>
            <a:off x="5999987" y="54072"/>
            <a:ext cx="574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Introduction to CAR T-cell Therapy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421F7F-6134-CEDA-E28E-43225B18C0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33" name="Audio 32">
            <a:extLst>
              <a:ext uri="{FF2B5EF4-FFF2-40B4-BE49-F238E27FC236}">
                <a16:creationId xmlns:a16="http://schemas.microsoft.com/office/drawing/2014/main" id="{F186B660-7FBA-F183-2FFE-6E0B56300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4"/>
    </mc:Choice>
    <mc:Fallback xmlns="">
      <p:transition spd="slow" advTm="3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ent advances and discoveries in the mechanisms and functions of CAR T  cells | Nature Reviews Cancer">
            <a:extLst>
              <a:ext uri="{FF2B5EF4-FFF2-40B4-BE49-F238E27FC236}">
                <a16:creationId xmlns:a16="http://schemas.microsoft.com/office/drawing/2014/main" id="{A8B510C8-38CD-AC1B-0AAB-592F1658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30" y="2066306"/>
            <a:ext cx="4789139" cy="40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553424"/>
            <a:ext cx="11486134" cy="108589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Chimeric Antigen Receptor (CAR) T-cell Therapy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E3E5551-B3E5-CB84-98EA-2A8768305269}"/>
              </a:ext>
            </a:extLst>
          </p:cNvPr>
          <p:cNvSpPr txBox="1"/>
          <p:nvPr/>
        </p:nvSpPr>
        <p:spPr>
          <a:xfrm>
            <a:off x="1065946" y="5839853"/>
            <a:ext cx="191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CAR T-cell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185E6-2A85-96A4-527B-DE60AC2EE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30" y="2820325"/>
            <a:ext cx="3880432" cy="309984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A7FEB1E-8708-2389-F3DF-5E78C69DC849}"/>
              </a:ext>
            </a:extLst>
          </p:cNvPr>
          <p:cNvSpPr txBox="1">
            <a:spLocks/>
          </p:cNvSpPr>
          <p:nvPr/>
        </p:nvSpPr>
        <p:spPr>
          <a:xfrm>
            <a:off x="0" y="6679336"/>
            <a:ext cx="11171635" cy="697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700" dirty="0">
                <a:sym typeface="Calibri"/>
              </a:rPr>
              <a:t>Larson RC, et al. </a:t>
            </a:r>
            <a:r>
              <a:rPr lang="en-US" sz="700" i="1" dirty="0">
                <a:sym typeface="Calibri"/>
              </a:rPr>
              <a:t>Nat Rev Cancer</a:t>
            </a:r>
            <a:r>
              <a:rPr lang="en-US" sz="700" dirty="0">
                <a:sym typeface="Calibri"/>
              </a:rPr>
              <a:t>. 2021;21:145-161</a:t>
            </a:r>
            <a:endParaRPr lang="en-US" sz="700" dirty="0"/>
          </a:p>
          <a:p>
            <a:pPr marL="0" indent="0" algn="r">
              <a:buNone/>
            </a:pPr>
            <a:endParaRPr lang="en-US" sz="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BAFA5-0A25-E129-24A8-DF06A135DC97}"/>
              </a:ext>
            </a:extLst>
          </p:cNvPr>
          <p:cNvSpPr txBox="1"/>
          <p:nvPr/>
        </p:nvSpPr>
        <p:spPr>
          <a:xfrm>
            <a:off x="410898" y="1917754"/>
            <a:ext cx="4526986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Chimera</a:t>
            </a:r>
            <a:r>
              <a:rPr lang="en-US" sz="1600" dirty="0"/>
              <a:t>: part antibody molecule, part T-cell–activating molecule</a:t>
            </a:r>
          </a:p>
        </p:txBody>
      </p:sp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B6C299E9-FED5-1329-A235-FD577DCA4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43" name="Audio 42">
            <a:extLst>
              <a:ext uri="{FF2B5EF4-FFF2-40B4-BE49-F238E27FC236}">
                <a16:creationId xmlns:a16="http://schemas.microsoft.com/office/drawing/2014/main" id="{8079909B-B359-6867-D3FF-168B0DB51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5"/>
    </mc:Choice>
    <mc:Fallback xmlns="">
      <p:transition spd="slow" advTm="4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24"/>
            <a:ext cx="10515600" cy="108589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CAR T-cell Clinical Process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Google Shape;133;p5">
            <a:extLst>
              <a:ext uri="{FF2B5EF4-FFF2-40B4-BE49-F238E27FC236}">
                <a16:creationId xmlns:a16="http://schemas.microsoft.com/office/drawing/2014/main" id="{56CBAFB8-74BB-6D04-34F8-51CE863692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9044" y="1505251"/>
            <a:ext cx="8253913" cy="48975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A7FEB1E-8708-2389-F3DF-5E78C69DC849}"/>
              </a:ext>
            </a:extLst>
          </p:cNvPr>
          <p:cNvSpPr txBox="1">
            <a:spLocks/>
          </p:cNvSpPr>
          <p:nvPr/>
        </p:nvSpPr>
        <p:spPr>
          <a:xfrm>
            <a:off x="0" y="6347838"/>
            <a:ext cx="11171635" cy="697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700" dirty="0">
                <a:sym typeface="Calibri"/>
              </a:rPr>
              <a:t>Frey N, et al. </a:t>
            </a:r>
            <a:r>
              <a:rPr lang="en-US" sz="700" i="1" dirty="0">
                <a:sym typeface="Calibri"/>
              </a:rPr>
              <a:t>Am J </a:t>
            </a:r>
            <a:r>
              <a:rPr lang="en-US" sz="700" i="1" dirty="0" err="1">
                <a:sym typeface="Calibri"/>
              </a:rPr>
              <a:t>Hematol</a:t>
            </a:r>
            <a:r>
              <a:rPr lang="en-US" sz="700" dirty="0">
                <a:sym typeface="Calibri"/>
              </a:rPr>
              <a:t>. 2016;91:146-150</a:t>
            </a:r>
          </a:p>
          <a:p>
            <a:pPr marL="0" indent="0">
              <a:buNone/>
            </a:pPr>
            <a:endParaRPr lang="en-US" sz="750" dirty="0"/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28B470AE-A621-4C02-04D8-C3246CD5A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37" name="Audio 36">
            <a:extLst>
              <a:ext uri="{FF2B5EF4-FFF2-40B4-BE49-F238E27FC236}">
                <a16:creationId xmlns:a16="http://schemas.microsoft.com/office/drawing/2014/main" id="{83190F0D-3FC3-2A1C-2038-9BDAF542F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4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2"/>
    </mc:Choice>
    <mc:Fallback xmlns="">
      <p:transition spd="slow" advTm="6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65" y="547580"/>
            <a:ext cx="10515600" cy="108589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4B84"/>
                </a:solidFill>
              </a:rPr>
              <a:t>2024 Snapshot of CAR T-cell Therapy </a:t>
            </a:r>
            <a:br>
              <a:rPr lang="en-US" sz="2800" dirty="0">
                <a:solidFill>
                  <a:srgbClr val="004B84"/>
                </a:solidFill>
              </a:rPr>
            </a:br>
            <a:r>
              <a:rPr lang="en-US" sz="2800" dirty="0">
                <a:solidFill>
                  <a:srgbClr val="004B84"/>
                </a:solidFill>
              </a:rPr>
              <a:t>Regulatory Approval in Leukemia, Lymphoma, and Myeloma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84FCBF-6EDB-0FA4-2ADA-3DD5A7178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408786"/>
              </p:ext>
            </p:extLst>
          </p:nvPr>
        </p:nvGraphicFramePr>
        <p:xfrm>
          <a:off x="790423" y="1517768"/>
          <a:ext cx="10611155" cy="44652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14725">
                  <a:extLst>
                    <a:ext uri="{9D8B030D-6E8A-4147-A177-3AD203B41FA5}">
                      <a16:colId xmlns:a16="http://schemas.microsoft.com/office/drawing/2014/main" val="1101263766"/>
                    </a:ext>
                  </a:extLst>
                </a:gridCol>
                <a:gridCol w="8196430">
                  <a:extLst>
                    <a:ext uri="{9D8B030D-6E8A-4147-A177-3AD203B41FA5}">
                      <a16:colId xmlns:a16="http://schemas.microsoft.com/office/drawing/2014/main" val="74435170"/>
                    </a:ext>
                  </a:extLst>
                </a:gridCol>
              </a:tblGrid>
              <a:tr h="308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350" b="1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CD19</a:t>
                      </a:r>
                      <a:r>
                        <a:rPr lang="en-US" sz="135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-Targeting Therapies</a:t>
                      </a:r>
                      <a:endParaRPr lang="en-US" sz="1350" dirty="0">
                        <a:effectLst/>
                      </a:endParaRPr>
                    </a:p>
                  </a:txBody>
                  <a:tcPr marL="42258" marR="42258" marT="42263" marB="42263" anchor="ctr" horzOverflow="overflow">
                    <a:solidFill>
                      <a:srgbClr val="004B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Indications</a:t>
                      </a:r>
                      <a:endParaRPr kumimoji="0" lang="en-GB" sz="13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>
                    <a:solidFill>
                      <a:srgbClr val="004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365224"/>
                  </a:ext>
                </a:extLst>
              </a:tr>
              <a:tr h="665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Axicabtagene ciloleucel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/>
                </a:tc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 dirty="0"/>
                        <a:t>Adults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with large B-cell lymphoma refractory to 1L chemoimmunotherapy (CIT) or that relapses ≤ 12 months of 1L CIT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large B-cell lymphoma after ≥2 lines of systemic therapy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follicular lymphoma after ≥2 lines of systemic therapy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/>
                </a:tc>
                <a:extLst>
                  <a:ext uri="{0D108BD9-81ED-4DB2-BD59-A6C34878D82A}">
                    <a16:rowId xmlns:a16="http://schemas.microsoft.com/office/drawing/2014/main" val="572691867"/>
                  </a:ext>
                </a:extLst>
              </a:tr>
              <a:tr h="477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Brexucabtagene autoleucel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/>
                </a:tc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</a:t>
                      </a:r>
                      <a:r>
                        <a:rPr kumimoji="0" lang="pt-BR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B-cell</a:t>
                      </a: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acute</a:t>
                      </a: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lymphoblastic</a:t>
                      </a: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leukemia</a:t>
                      </a:r>
                      <a:endParaRPr kumimoji="0" lang="en-U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mantle cell lymphoma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/>
                </a:tc>
                <a:extLst>
                  <a:ext uri="{0D108BD9-81ED-4DB2-BD59-A6C34878D82A}">
                    <a16:rowId xmlns:a16="http://schemas.microsoft.com/office/drawing/2014/main" val="2333597133"/>
                  </a:ext>
                </a:extLst>
              </a:tr>
              <a:tr h="853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Lisocabtagene maraleucel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/>
                </a:tc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Adults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with large B-cell lymphoma refractory to 1L CIT or that relapses ≤ 12 months of 1L CIT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Adults with large B-cell lymphoma with refractory disease to first-line CIT or relapsing after first-line CIT who are not eligible for autoSCT due to comorbidities or age</a:t>
                      </a:r>
                      <a:endParaRPr kumimoji="0" lang="en-U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large B-cell lymphoma after ≥2 lines of systemic therapy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CLL/SLL after ≥2 lines of therapy including a BTK inhibitor and BCL-2 inhibitor</a:t>
                      </a:r>
                    </a:p>
                  </a:txBody>
                  <a:tcPr marL="42258" marR="42258" marT="42263" marB="42263" anchor="ctr" horzOverflow="overflow"/>
                </a:tc>
                <a:extLst>
                  <a:ext uri="{0D108BD9-81ED-4DB2-BD59-A6C34878D82A}">
                    <a16:rowId xmlns:a16="http://schemas.microsoft.com/office/drawing/2014/main" val="1552949420"/>
                  </a:ext>
                </a:extLst>
              </a:tr>
              <a:tr h="665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Tisagenlecleucel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Patients aged up to 25 y with B-cell acute lymphoblastic leukemia that is refractory or in second or later relapse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large B-cell lymphoma after ≥2 lines of systemic therapy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Adults with R/R follicular lymphoma after ≥2 lines of systemic therapy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58" marR="42258" marT="42263" marB="42263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345996"/>
                  </a:ext>
                </a:extLst>
              </a:tr>
              <a:tr h="234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35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BCMA-Targeting Therapies</a:t>
                      </a:r>
                      <a:endParaRPr lang="en-US" sz="1350" dirty="0">
                        <a:effectLst/>
                      </a:endParaRPr>
                    </a:p>
                  </a:txBody>
                  <a:tcPr marL="42258" marR="42258" marT="42263" marB="42263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Indications</a:t>
                      </a:r>
                      <a:endParaRPr kumimoji="0" lang="en-GB" sz="1350" b="1" i="0" u="none" strike="noStrike" cap="none" normalizeH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2258" marR="42258" marT="42263" marB="42263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379931"/>
                  </a:ext>
                </a:extLst>
              </a:tr>
              <a:tr h="477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Ciltacabtagene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autoleucel</a:t>
                      </a:r>
                    </a:p>
                  </a:txBody>
                  <a:tcPr marL="42258" marR="42258" marT="42263" marB="42263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Adults with R/R multiple myeloma after 1 or more prior lines of therapy, including a proteasome inhibitor, and an immunomodulatory agent, and are refractory to lenalidomide</a:t>
                      </a:r>
                    </a:p>
                  </a:txBody>
                  <a:tcPr marL="42258" marR="42258" marT="42263" marB="42263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74494498"/>
                  </a:ext>
                </a:extLst>
              </a:tr>
              <a:tr h="580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Idecabtagene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vicleucel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2258" marR="42258" marT="42263" marB="42263" anchor="ctr" horzOverflow="overflow"/>
                </a:tc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Adults with R/R multiple myeloma after 2 or more prior lines of therapy, including a proteasome inhibitor, an immunomodulatory agent, and an anti-CD38 monoclonal antibody</a:t>
                      </a:r>
                    </a:p>
                  </a:txBody>
                  <a:tcPr marL="42258" marR="42258" marT="42263" marB="42263" anchor="ctr" horzOverflow="overflow"/>
                </a:tc>
                <a:extLst>
                  <a:ext uri="{0D108BD9-81ED-4DB2-BD59-A6C34878D82A}">
                    <a16:rowId xmlns:a16="http://schemas.microsoft.com/office/drawing/2014/main" val="15392161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D26D19D-2AE8-9351-BCA5-60627ECB5D6A}"/>
              </a:ext>
            </a:extLst>
          </p:cNvPr>
          <p:cNvSpPr txBox="1"/>
          <p:nvPr/>
        </p:nvSpPr>
        <p:spPr>
          <a:xfrm>
            <a:off x="712365" y="5934862"/>
            <a:ext cx="90267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1L: first-line; CIT: chemoimmunotherapy; R/R: relapsed or refractory; </a:t>
            </a:r>
            <a:r>
              <a:rPr lang="en-US" sz="900" dirty="0" err="1"/>
              <a:t>autoSCT</a:t>
            </a:r>
            <a:r>
              <a:rPr lang="en-US" sz="900" dirty="0"/>
              <a:t>: autologous stem cell transplantation</a:t>
            </a:r>
            <a:endParaRPr lang="en-GB" sz="900" dirty="0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19DD2773-95ED-886B-9A53-7F8BE7BC3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24" name="Audio 23">
            <a:extLst>
              <a:ext uri="{FF2B5EF4-FFF2-40B4-BE49-F238E27FC236}">
                <a16:creationId xmlns:a16="http://schemas.microsoft.com/office/drawing/2014/main" id="{F45B936A-6B5B-B20A-27FB-0E155551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82"/>
    </mc:Choice>
    <mc:Fallback xmlns="">
      <p:transition spd="slow" advTm="5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24"/>
            <a:ext cx="10515600" cy="10858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Identifying Appropriate Candidates for CAR T-cell Therapy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03EB2C-A167-DA7B-DC15-E11C164E3ABE}"/>
              </a:ext>
            </a:extLst>
          </p:cNvPr>
          <p:cNvSpPr txBox="1"/>
          <p:nvPr/>
        </p:nvSpPr>
        <p:spPr>
          <a:xfrm rot="16200000">
            <a:off x="2519585" y="4834569"/>
            <a:ext cx="17729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Measurable Disease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044EC-3207-2668-30B3-117FACAEC59C}"/>
              </a:ext>
            </a:extLst>
          </p:cNvPr>
          <p:cNvGrpSpPr/>
          <p:nvPr/>
        </p:nvGrpSpPr>
        <p:grpSpPr>
          <a:xfrm>
            <a:off x="1052261" y="1702467"/>
            <a:ext cx="10087478" cy="3790552"/>
            <a:chOff x="5340908" y="4236987"/>
            <a:chExt cx="8292025" cy="3115878"/>
          </a:xfrm>
        </p:grpSpPr>
        <p:sp>
          <p:nvSpPr>
            <p:cNvPr id="7" name="Freeform: Shape 14">
              <a:extLst>
                <a:ext uri="{FF2B5EF4-FFF2-40B4-BE49-F238E27FC236}">
                  <a16:creationId xmlns:a16="http://schemas.microsoft.com/office/drawing/2014/main" id="{4B8B5C68-EBE0-21F6-531D-762C21DE1627}"/>
                </a:ext>
              </a:extLst>
            </p:cNvPr>
            <p:cNvSpPr/>
            <p:nvPr/>
          </p:nvSpPr>
          <p:spPr>
            <a:xfrm>
              <a:off x="5340908" y="4236987"/>
              <a:ext cx="3948583" cy="3115878"/>
            </a:xfrm>
            <a:custGeom>
              <a:avLst/>
              <a:gdLst>
                <a:gd name="connsiteX0" fmla="*/ 301330 w 3948583"/>
                <a:gd name="connsiteY0" fmla="*/ 0 h 2869814"/>
                <a:gd name="connsiteX1" fmla="*/ 3647253 w 3948583"/>
                <a:gd name="connsiteY1" fmla="*/ 0 h 2869814"/>
                <a:gd name="connsiteX2" fmla="*/ 3948583 w 3948583"/>
                <a:gd name="connsiteY2" fmla="*/ 301330 h 2869814"/>
                <a:gd name="connsiteX3" fmla="*/ 3948583 w 3948583"/>
                <a:gd name="connsiteY3" fmla="*/ 2869814 h 2869814"/>
                <a:gd name="connsiteX4" fmla="*/ 3948583 w 3948583"/>
                <a:gd name="connsiteY4" fmla="*/ 2869814 h 2869814"/>
                <a:gd name="connsiteX5" fmla="*/ 0 w 3948583"/>
                <a:gd name="connsiteY5" fmla="*/ 2869814 h 2869814"/>
                <a:gd name="connsiteX6" fmla="*/ 0 w 3948583"/>
                <a:gd name="connsiteY6" fmla="*/ 2869814 h 2869814"/>
                <a:gd name="connsiteX7" fmla="*/ 0 w 3948583"/>
                <a:gd name="connsiteY7" fmla="*/ 301330 h 2869814"/>
                <a:gd name="connsiteX8" fmla="*/ 301330 w 3948583"/>
                <a:gd name="connsiteY8" fmla="*/ 0 h 286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8583" h="2869814">
                  <a:moveTo>
                    <a:pt x="3647253" y="2869814"/>
                  </a:moveTo>
                  <a:lnTo>
                    <a:pt x="301330" y="2869814"/>
                  </a:lnTo>
                  <a:cubicBezTo>
                    <a:pt x="134910" y="2869814"/>
                    <a:pt x="0" y="2734904"/>
                    <a:pt x="0" y="2568484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3948583" y="0"/>
                  </a:lnTo>
                  <a:lnTo>
                    <a:pt x="3948583" y="0"/>
                  </a:lnTo>
                  <a:lnTo>
                    <a:pt x="3948583" y="2568484"/>
                  </a:lnTo>
                  <a:cubicBezTo>
                    <a:pt x="3948583" y="2734904"/>
                    <a:pt x="3813673" y="2869814"/>
                    <a:pt x="3647253" y="286981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788" tIns="142240" rIns="215788" bIns="215788" numCol="1" spcCol="1270" anchor="t" anchorCtr="0">
              <a:noAutofit/>
            </a:bodyPr>
            <a:lstStyle/>
            <a:p>
              <a:pPr algn="ctr">
                <a:spcBef>
                  <a:spcPts val="840"/>
                </a:spcBef>
              </a:pPr>
              <a:r>
                <a:rPr lang="en-US" sz="2600" b="1" u="sng" dirty="0"/>
                <a:t>Patient Considerations</a:t>
              </a:r>
            </a:p>
            <a:p>
              <a:pPr marL="238115" indent="-238115">
                <a:spcBef>
                  <a:spcPts val="840"/>
                </a:spcBef>
                <a:buFont typeface="Arial" panose="020B0604020202020204" pitchFamily="34" charset="0"/>
                <a:buChar char="•"/>
              </a:pPr>
              <a:r>
                <a:rPr lang="en-US" sz="2200" b="1" dirty="0"/>
                <a:t>Age is NOT a barrier</a:t>
              </a:r>
            </a:p>
            <a:p>
              <a:pPr marL="238115" indent="-238115">
                <a:buFont typeface="Arial" panose="020B0604020202020204" pitchFamily="34" charset="0"/>
                <a:buChar char="•"/>
              </a:pPr>
              <a:r>
                <a:rPr lang="en-US" sz="2200" b="1" dirty="0"/>
                <a:t>Fitness/functional status</a:t>
              </a:r>
            </a:p>
            <a:p>
              <a:pPr marL="238115" indent="-238115">
                <a:buFont typeface="Arial" panose="020B0604020202020204" pitchFamily="34" charset="0"/>
                <a:buChar char="•"/>
              </a:pPr>
              <a:r>
                <a:rPr lang="en-US" sz="2200" b="1" dirty="0"/>
                <a:t>Assess relevant comorbidities</a:t>
              </a:r>
            </a:p>
            <a:p>
              <a:pPr marL="695315" lvl="1" indent="-238115">
                <a:buFont typeface="Arial" panose="020B0604020202020204" pitchFamily="34" charset="0"/>
                <a:buChar char="•"/>
              </a:pPr>
              <a:r>
                <a:rPr lang="en-US" sz="2200" b="1" dirty="0"/>
                <a:t>Potentially mitigate with close monitoring and specialty consultation</a:t>
              </a:r>
            </a:p>
            <a:p>
              <a:pPr marL="238115" indent="-238115">
                <a:buFont typeface="Arial" panose="020B0604020202020204" pitchFamily="34" charset="0"/>
                <a:buChar char="•"/>
              </a:pPr>
              <a:r>
                <a:rPr lang="en-US" sz="2200" b="1" dirty="0"/>
                <a:t>Disease burden and characteristics</a:t>
              </a:r>
            </a:p>
            <a:p>
              <a:pPr marL="238115" indent="-238115">
                <a:buFont typeface="Arial" panose="020B0604020202020204" pitchFamily="34" charset="0"/>
                <a:buChar char="•"/>
              </a:pPr>
              <a:r>
                <a:rPr lang="en-US" sz="2200" b="1" dirty="0"/>
                <a:t>Prior treatment response</a:t>
              </a:r>
            </a:p>
            <a:p>
              <a:pPr marL="238115" indent="-238115">
                <a:buFont typeface="Arial" panose="020B0604020202020204" pitchFamily="34" charset="0"/>
                <a:buChar char="•"/>
              </a:pPr>
              <a:endParaRPr lang="en-US" sz="1833" b="1" dirty="0"/>
            </a:p>
            <a:p>
              <a:pPr algn="ctr" defTabSz="8889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b="1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6A65F15C-72A8-3464-89BE-0B6E84B27ADF}"/>
                </a:ext>
              </a:extLst>
            </p:cNvPr>
            <p:cNvSpPr/>
            <p:nvPr/>
          </p:nvSpPr>
          <p:spPr>
            <a:xfrm>
              <a:off x="9684350" y="4236988"/>
              <a:ext cx="3948583" cy="3115877"/>
            </a:xfrm>
            <a:custGeom>
              <a:avLst/>
              <a:gdLst>
                <a:gd name="connsiteX0" fmla="*/ 301330 w 3948583"/>
                <a:gd name="connsiteY0" fmla="*/ 0 h 2869814"/>
                <a:gd name="connsiteX1" fmla="*/ 3647253 w 3948583"/>
                <a:gd name="connsiteY1" fmla="*/ 0 h 2869814"/>
                <a:gd name="connsiteX2" fmla="*/ 3948583 w 3948583"/>
                <a:gd name="connsiteY2" fmla="*/ 301330 h 2869814"/>
                <a:gd name="connsiteX3" fmla="*/ 3948583 w 3948583"/>
                <a:gd name="connsiteY3" fmla="*/ 2869814 h 2869814"/>
                <a:gd name="connsiteX4" fmla="*/ 3948583 w 3948583"/>
                <a:gd name="connsiteY4" fmla="*/ 2869814 h 2869814"/>
                <a:gd name="connsiteX5" fmla="*/ 0 w 3948583"/>
                <a:gd name="connsiteY5" fmla="*/ 2869814 h 2869814"/>
                <a:gd name="connsiteX6" fmla="*/ 0 w 3948583"/>
                <a:gd name="connsiteY6" fmla="*/ 2869814 h 2869814"/>
                <a:gd name="connsiteX7" fmla="*/ 0 w 3948583"/>
                <a:gd name="connsiteY7" fmla="*/ 301330 h 2869814"/>
                <a:gd name="connsiteX8" fmla="*/ 301330 w 3948583"/>
                <a:gd name="connsiteY8" fmla="*/ 0 h 286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8583" h="2869814">
                  <a:moveTo>
                    <a:pt x="3647253" y="2869814"/>
                  </a:moveTo>
                  <a:lnTo>
                    <a:pt x="301330" y="2869814"/>
                  </a:lnTo>
                  <a:cubicBezTo>
                    <a:pt x="134910" y="2869814"/>
                    <a:pt x="0" y="2734904"/>
                    <a:pt x="0" y="2568484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3948583" y="0"/>
                  </a:lnTo>
                  <a:lnTo>
                    <a:pt x="3948583" y="0"/>
                  </a:lnTo>
                  <a:lnTo>
                    <a:pt x="3948583" y="2568484"/>
                  </a:lnTo>
                  <a:cubicBezTo>
                    <a:pt x="3948583" y="2734904"/>
                    <a:pt x="3813673" y="2869814"/>
                    <a:pt x="3647253" y="286981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788" tIns="142240" rIns="215788" bIns="215788" numCol="1" spcCol="1270" anchor="t" anchorCtr="0">
              <a:noAutofit/>
            </a:bodyPr>
            <a:lstStyle/>
            <a:p>
              <a:pPr algn="ctr">
                <a:spcBef>
                  <a:spcPts val="840"/>
                </a:spcBef>
              </a:pPr>
              <a:r>
                <a:rPr lang="en-US" sz="2600" b="1" u="sng" dirty="0"/>
                <a:t>Further considerations</a:t>
              </a:r>
            </a:p>
            <a:p>
              <a:pPr marL="238115" indent="-238115">
                <a:spcBef>
                  <a:spcPts val="840"/>
                </a:spcBef>
                <a:buFont typeface="Arial" panose="020B0604020202020204" pitchFamily="34" charset="0"/>
                <a:buChar char="•"/>
              </a:pPr>
              <a:r>
                <a:rPr lang="en-US" sz="2200" b="1" dirty="0"/>
                <a:t>24/7 caregiver support</a:t>
              </a:r>
            </a:p>
            <a:p>
              <a:pPr marL="238115" indent="-238115">
                <a:spcBef>
                  <a:spcPts val="840"/>
                </a:spcBef>
                <a:buFont typeface="Arial" panose="020B0604020202020204" pitchFamily="34" charset="0"/>
                <a:buChar char="•"/>
              </a:pPr>
              <a:r>
                <a:rPr lang="en-US" sz="2200" b="1" dirty="0"/>
                <a:t>Reside in proximity of treating center for 30 days following infusion</a:t>
              </a:r>
            </a:p>
            <a:p>
              <a:pPr marL="238115" indent="-238115">
                <a:spcBef>
                  <a:spcPts val="840"/>
                </a:spcBef>
                <a:buFont typeface="Arial" panose="020B0604020202020204" pitchFamily="34" charset="0"/>
                <a:buChar char="•"/>
              </a:pPr>
              <a:r>
                <a:rPr lang="en-US" sz="2200" b="1" dirty="0"/>
                <a:t>No driving for 8 weeks following infusion</a:t>
              </a:r>
            </a:p>
            <a:p>
              <a:pPr marL="238115" indent="-238115">
                <a:spcBef>
                  <a:spcPts val="840"/>
                </a:spcBef>
                <a:buFont typeface="Arial" panose="020B0604020202020204" pitchFamily="34" charset="0"/>
                <a:buChar char="•"/>
              </a:pPr>
              <a:r>
                <a:rPr lang="en-US" sz="2200" b="1" dirty="0"/>
                <a:t>Financial toxicity</a:t>
              </a:r>
            </a:p>
            <a:p>
              <a:pPr marL="238115" indent="-238115">
                <a:buFont typeface="Arial" panose="020B0604020202020204" pitchFamily="34" charset="0"/>
                <a:buChar char="•"/>
              </a:pPr>
              <a:r>
                <a:rPr lang="en-US" sz="2200" b="1" dirty="0"/>
                <a:t>Logistics</a:t>
              </a:r>
            </a:p>
            <a:p>
              <a:pPr algn="ctr" defTabSz="8889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E3E5B94-88B1-AF1A-549D-5009B9CBB531}"/>
              </a:ext>
            </a:extLst>
          </p:cNvPr>
          <p:cNvSpPr txBox="1"/>
          <p:nvPr/>
        </p:nvSpPr>
        <p:spPr>
          <a:xfrm>
            <a:off x="2896864" y="5674753"/>
            <a:ext cx="6398272" cy="49244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600" b="1" dirty="0"/>
              <a:t>NOTE: Transplant ineligible ≠ CAR T ineligible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E0CF07E-D5EA-856E-7B5A-1B8A44E5F454}"/>
              </a:ext>
            </a:extLst>
          </p:cNvPr>
          <p:cNvSpPr txBox="1">
            <a:spLocks/>
          </p:cNvSpPr>
          <p:nvPr/>
        </p:nvSpPr>
        <p:spPr>
          <a:xfrm>
            <a:off x="0" y="6253682"/>
            <a:ext cx="11201655" cy="4354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1"/>
                </a:solidFill>
              </a:rPr>
              <a:t>Shadman M, et al. </a:t>
            </a:r>
            <a:r>
              <a:rPr lang="en-US" sz="700" i="1" dirty="0">
                <a:solidFill>
                  <a:schemeClr val="tx1"/>
                </a:solidFill>
              </a:rPr>
              <a:t>Blood</a:t>
            </a:r>
            <a:r>
              <a:rPr lang="en-US" sz="700" dirty="0">
                <a:solidFill>
                  <a:schemeClr val="tx1"/>
                </a:solidFill>
              </a:rPr>
              <a:t>. 2022;139(9):1330-1339</a:t>
            </a:r>
          </a:p>
          <a:p>
            <a:r>
              <a:rPr lang="en-US" sz="700" dirty="0" err="1">
                <a:solidFill>
                  <a:schemeClr val="tx1"/>
                </a:solidFill>
              </a:rPr>
              <a:t>Frontzek</a:t>
            </a:r>
            <a:r>
              <a:rPr lang="en-US" sz="700" dirty="0">
                <a:solidFill>
                  <a:schemeClr val="tx1"/>
                </a:solidFill>
              </a:rPr>
              <a:t> F, et al. </a:t>
            </a:r>
            <a:r>
              <a:rPr lang="en-US" sz="700" i="1" dirty="0" err="1">
                <a:solidFill>
                  <a:schemeClr val="tx1"/>
                </a:solidFill>
              </a:rPr>
              <a:t>Ther</a:t>
            </a:r>
            <a:r>
              <a:rPr lang="en-US" sz="700" i="1" dirty="0">
                <a:solidFill>
                  <a:schemeClr val="tx1"/>
                </a:solidFill>
              </a:rPr>
              <a:t> Adv </a:t>
            </a:r>
            <a:r>
              <a:rPr lang="en-US" sz="700" i="1" dirty="0" err="1">
                <a:solidFill>
                  <a:schemeClr val="tx1"/>
                </a:solidFill>
              </a:rPr>
              <a:t>Hematol</a:t>
            </a:r>
            <a:r>
              <a:rPr lang="en-US" sz="700" dirty="0">
                <a:solidFill>
                  <a:schemeClr val="tx1"/>
                </a:solidFill>
              </a:rPr>
              <a:t>. 2022;13:20406207221103321</a:t>
            </a:r>
          </a:p>
          <a:p>
            <a:r>
              <a:rPr lang="en-US" sz="700" dirty="0">
                <a:solidFill>
                  <a:schemeClr val="tx1"/>
                </a:solidFill>
              </a:rPr>
              <a:t>González Barca E. </a:t>
            </a:r>
            <a:r>
              <a:rPr lang="en-US" sz="700" i="1" dirty="0">
                <a:solidFill>
                  <a:schemeClr val="tx1"/>
                </a:solidFill>
              </a:rPr>
              <a:t>Front. Immunol.</a:t>
            </a:r>
            <a:r>
              <a:rPr lang="en-US" sz="700" dirty="0">
                <a:solidFill>
                  <a:schemeClr val="tx1"/>
                </a:solidFill>
              </a:rPr>
              <a:t> 2022;13:909008.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DAFAD689-71F5-E366-B19F-F3F9D9D1C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43" name="Audio 42">
            <a:extLst>
              <a:ext uri="{FF2B5EF4-FFF2-40B4-BE49-F238E27FC236}">
                <a16:creationId xmlns:a16="http://schemas.microsoft.com/office/drawing/2014/main" id="{53625E8A-4158-149A-F3DE-CF454C9EF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00"/>
    </mc:Choice>
    <mc:Fallback xmlns="">
      <p:transition spd="slow" advTm="10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24"/>
            <a:ext cx="10515600" cy="108589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CAR T-cell Therapy Toxicity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C7A7BF12-3003-ADA5-DF5F-606EEAE7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48" y="1583285"/>
            <a:ext cx="10366742" cy="427523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9BEA94A-AFE2-AA41-F824-103F786B847D}"/>
              </a:ext>
            </a:extLst>
          </p:cNvPr>
          <p:cNvGrpSpPr/>
          <p:nvPr/>
        </p:nvGrpSpPr>
        <p:grpSpPr>
          <a:xfrm>
            <a:off x="9518661" y="5079851"/>
            <a:ext cx="1904038" cy="595437"/>
            <a:chOff x="9009246" y="5372549"/>
            <a:chExt cx="1904038" cy="59543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E428F47-3B4C-59D5-4433-8990EED16A28}"/>
                </a:ext>
              </a:extLst>
            </p:cNvPr>
            <p:cNvGrpSpPr/>
            <p:nvPr/>
          </p:nvGrpSpPr>
          <p:grpSpPr>
            <a:xfrm>
              <a:off x="9057137" y="5372549"/>
              <a:ext cx="1856147" cy="595437"/>
              <a:chOff x="306053" y="4111005"/>
              <a:chExt cx="2275452" cy="59542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78DB1D0-9CC3-E192-D23B-85CD37422AC8}"/>
                  </a:ext>
                </a:extLst>
              </p:cNvPr>
              <p:cNvSpPr/>
              <p:nvPr/>
            </p:nvSpPr>
            <p:spPr>
              <a:xfrm>
                <a:off x="311699" y="4200701"/>
                <a:ext cx="275323" cy="12683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81A1125-6E82-0200-9712-BC748CD11CC4}"/>
                  </a:ext>
                </a:extLst>
              </p:cNvPr>
              <p:cNvSpPr/>
              <p:nvPr/>
            </p:nvSpPr>
            <p:spPr>
              <a:xfrm flipV="1">
                <a:off x="306053" y="4487906"/>
                <a:ext cx="274320" cy="126839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ABB5C66-6F5E-253D-E396-2828E3CFA48C}"/>
                  </a:ext>
                </a:extLst>
              </p:cNvPr>
              <p:cNvSpPr txBox="1"/>
              <p:nvPr/>
            </p:nvSpPr>
            <p:spPr>
              <a:xfrm>
                <a:off x="557066" y="4111005"/>
                <a:ext cx="2024439" cy="307778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i="1" dirty="0"/>
                  <a:t>Within</a:t>
                </a:r>
                <a:r>
                  <a:rPr lang="en-US" sz="1400" dirty="0"/>
                  <a:t> first 30 days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9E7B5D2-7175-E7F4-15E3-18A1B7D0AE9D}"/>
                  </a:ext>
                </a:extLst>
              </p:cNvPr>
              <p:cNvSpPr txBox="1"/>
              <p:nvPr/>
            </p:nvSpPr>
            <p:spPr>
              <a:xfrm>
                <a:off x="557066" y="4398654"/>
                <a:ext cx="2024439" cy="30777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i="1" dirty="0"/>
                  <a:t>Beyond</a:t>
                </a:r>
                <a:r>
                  <a:rPr lang="en-US" sz="1400" dirty="0"/>
                  <a:t> first 30 days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11AF36F-032A-A993-E870-FC1D21ACFCB0}"/>
                </a:ext>
              </a:extLst>
            </p:cNvPr>
            <p:cNvSpPr/>
            <p:nvPr/>
          </p:nvSpPr>
          <p:spPr>
            <a:xfrm>
              <a:off x="9009246" y="5372549"/>
              <a:ext cx="1814362" cy="595437"/>
            </a:xfrm>
            <a:prstGeom prst="rect">
              <a:avLst/>
            </a:prstGeom>
            <a:noFill/>
            <a:ln w="222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97A3F8F1-DA2D-E251-DAFA-4AAF61EE7CA2}"/>
              </a:ext>
            </a:extLst>
          </p:cNvPr>
          <p:cNvSpPr/>
          <p:nvPr/>
        </p:nvSpPr>
        <p:spPr>
          <a:xfrm>
            <a:off x="544751" y="6356421"/>
            <a:ext cx="4064000" cy="3043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700" dirty="0"/>
              <a:t>Adapted from </a:t>
            </a:r>
            <a:r>
              <a:rPr lang="en-US" sz="700" dirty="0" err="1"/>
              <a:t>Kalaitsidou</a:t>
            </a:r>
            <a:r>
              <a:rPr lang="en-US" sz="700" dirty="0"/>
              <a:t> et al. Immunotherapy, 2015</a:t>
            </a:r>
          </a:p>
          <a:p>
            <a:pPr>
              <a:defRPr/>
            </a:pPr>
            <a:endParaRPr lang="en-US" sz="667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56CB55-473B-9264-EFC2-11969DBE6AAD}"/>
              </a:ext>
            </a:extLst>
          </p:cNvPr>
          <p:cNvSpPr/>
          <p:nvPr/>
        </p:nvSpPr>
        <p:spPr>
          <a:xfrm>
            <a:off x="5481636" y="5471875"/>
            <a:ext cx="2547939" cy="522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D4B1C-EB10-AEF2-D136-1EA70A5CE42B}"/>
              </a:ext>
            </a:extLst>
          </p:cNvPr>
          <p:cNvSpPr txBox="1"/>
          <p:nvPr/>
        </p:nvSpPr>
        <p:spPr>
          <a:xfrm>
            <a:off x="5481635" y="5275661"/>
            <a:ext cx="2547939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Unclear risk to date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92B539F8-E2D1-7703-3C79-27C547876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26" name="Audio 25">
            <a:extLst>
              <a:ext uri="{FF2B5EF4-FFF2-40B4-BE49-F238E27FC236}">
                <a16:creationId xmlns:a16="http://schemas.microsoft.com/office/drawing/2014/main" id="{DD7DED81-9161-1F7C-E29C-D597A2471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6"/>
    </mc:Choice>
    <mc:Fallback xmlns="">
      <p:transition spd="slow" advTm="6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24"/>
            <a:ext cx="10515600" cy="108589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Cytokine Release Syndrome (CRS)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97A3F8F1-DA2D-E251-DAFA-4AAF61EE7CA2}"/>
              </a:ext>
            </a:extLst>
          </p:cNvPr>
          <p:cNvSpPr/>
          <p:nvPr/>
        </p:nvSpPr>
        <p:spPr>
          <a:xfrm>
            <a:off x="63500" y="6381821"/>
            <a:ext cx="4064000" cy="3027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700" dirty="0"/>
              <a:t>Lee DW et al. </a:t>
            </a:r>
            <a:r>
              <a:rPr lang="en-US" altLang="en-US" sz="700" i="1" dirty="0"/>
              <a:t>Blood</a:t>
            </a:r>
            <a:r>
              <a:rPr lang="en-US" altLang="en-US" sz="700" dirty="0"/>
              <a:t>. 2014;124(2):188-195. </a:t>
            </a:r>
          </a:p>
          <a:p>
            <a:pPr>
              <a:defRPr/>
            </a:pPr>
            <a:endParaRPr lang="en-US" sz="667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7CC71C50-C750-DD95-636F-37AAC3D1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182" y="1711162"/>
            <a:ext cx="111716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+mn-lt"/>
              </a:rPr>
              <a:t>CRS results from high-level immune activation</a:t>
            </a:r>
            <a:br>
              <a:rPr lang="en-US" altLang="en-US" sz="2400" b="0" dirty="0">
                <a:latin typeface="+mn-lt"/>
              </a:rPr>
            </a:br>
            <a:endParaRPr lang="en-US" altLang="en-US" sz="2400" b="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+mn-lt"/>
              </a:rPr>
              <a:t>Massive release of cytokines/chemokines from CAR T cells, dendritic cells, monocytes/macrophages,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5A9912-DF50-7AC0-B2E7-A76D45FCB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73108"/>
            <a:ext cx="8973350" cy="3068773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DE90C61A-614F-BA5B-8866-FA97EF6ED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24" name="Audio 23">
            <a:extLst>
              <a:ext uri="{FF2B5EF4-FFF2-40B4-BE49-F238E27FC236}">
                <a16:creationId xmlns:a16="http://schemas.microsoft.com/office/drawing/2014/main" id="{D1C0AB2E-27C0-EA9D-105B-5230AE582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1"/>
    </mc:Choice>
    <mc:Fallback xmlns="">
      <p:transition spd="slow" advTm="3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E5C0-0507-4B87-8292-45E8738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24"/>
            <a:ext cx="10515600" cy="108589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4B84"/>
                </a:solidFill>
              </a:rPr>
              <a:t>CAR T-cell Neurologic Toxicity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8BA9C-3910-A9D8-8378-49DD2ED71BDB}"/>
              </a:ext>
            </a:extLst>
          </p:cNvPr>
          <p:cNvGrpSpPr/>
          <p:nvPr/>
        </p:nvGrpSpPr>
        <p:grpSpPr>
          <a:xfrm>
            <a:off x="0" y="-1"/>
            <a:ext cx="12192000" cy="885070"/>
            <a:chOff x="0" y="-1"/>
            <a:chExt cx="12192000" cy="885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5EDB5-CF52-694C-2ED6-1D1F1CE30311}"/>
                </a:ext>
              </a:extLst>
            </p:cNvPr>
            <p:cNvSpPr/>
            <p:nvPr/>
          </p:nvSpPr>
          <p:spPr>
            <a:xfrm>
              <a:off x="0" y="-1"/>
              <a:ext cx="12192000" cy="535048"/>
            </a:xfrm>
            <a:prstGeom prst="rect">
              <a:avLst/>
            </a:prstGeom>
            <a:solidFill>
              <a:srgbClr val="004B8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4B180-B192-85A4-381C-3F2BEA83BE52}"/>
                </a:ext>
              </a:extLst>
            </p:cNvPr>
            <p:cNvSpPr txBox="1"/>
            <p:nvPr/>
          </p:nvSpPr>
          <p:spPr>
            <a:xfrm>
              <a:off x="5999987" y="54072"/>
              <a:ext cx="5748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</a:rPr>
                <a:t>Introduction to CAR T-cell Therapy</a:t>
              </a:r>
            </a:p>
            <a:p>
              <a:pPr algn="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1">
            <a:extLst>
              <a:ext uri="{FF2B5EF4-FFF2-40B4-BE49-F238E27FC236}">
                <a16:creationId xmlns:a16="http://schemas.microsoft.com/office/drawing/2014/main" id="{046CB689-0C0B-9F19-1B59-00357C2F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66" y="1942516"/>
            <a:ext cx="3584234" cy="408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D8372-5373-276B-A70C-7A382863A6CE}"/>
              </a:ext>
            </a:extLst>
          </p:cNvPr>
          <p:cNvSpPr txBox="1"/>
          <p:nvPr/>
        </p:nvSpPr>
        <p:spPr>
          <a:xfrm>
            <a:off x="838200" y="1937543"/>
            <a:ext cx="48028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Immune Effector Cell-Associated Neurotoxicity Syndrome (ICANS)</a:t>
            </a:r>
          </a:p>
          <a:p>
            <a:pPr>
              <a:defRPr/>
            </a:pPr>
            <a:endParaRPr lang="en-US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sz="2400" dirty="0">
                <a:ea typeface="ＭＳ Ｐゴシック" panose="020B0600070205080204" pitchFamily="34" charset="-128"/>
              </a:rPr>
              <a:t>Can present with: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Impairment of cognitive skills 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ＭＳ Ｐゴシック" panose="020B0600070205080204" pitchFamily="34" charset="-128"/>
              </a:rPr>
              <a:t>Altered level of consciousness</a:t>
            </a:r>
          </a:p>
          <a:p>
            <a:pPr marL="342900" lvl="4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ＭＳ Ｐゴシック" panose="020B0600070205080204" pitchFamily="34" charset="-128"/>
              </a:rPr>
              <a:t>Aphasia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Motor weakness</a:t>
            </a:r>
            <a:endParaRPr lang="en-US" sz="2400" dirty="0">
              <a:ea typeface="ＭＳ Ｐゴシック" panose="020B0600070205080204" pitchFamily="34" charset="-128"/>
            </a:endParaRP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Seizures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ea typeface="ＭＳ Ｐゴシック" panose="020B0600070205080204" pitchFamily="34" charset="-128"/>
              </a:rPr>
              <a:t>Cerebral edema</a:t>
            </a:r>
          </a:p>
        </p:txBody>
      </p:sp>
      <p:sp>
        <p:nvSpPr>
          <p:cNvPr id="5" name="Google Shape;242;p35">
            <a:extLst>
              <a:ext uri="{FF2B5EF4-FFF2-40B4-BE49-F238E27FC236}">
                <a16:creationId xmlns:a16="http://schemas.microsoft.com/office/drawing/2014/main" id="{433BB2F8-4B30-E90E-D30F-C71580549230}"/>
              </a:ext>
            </a:extLst>
          </p:cNvPr>
          <p:cNvSpPr txBox="1"/>
          <p:nvPr/>
        </p:nvSpPr>
        <p:spPr>
          <a:xfrm>
            <a:off x="26212" y="6242241"/>
            <a:ext cx="79542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1105">
              <a:defRPr/>
            </a:pPr>
            <a:r>
              <a:rPr lang="en-US" altLang="en-US" sz="700" dirty="0"/>
              <a:t>Lee DW et al. </a:t>
            </a:r>
            <a:r>
              <a:rPr lang="en-US" altLang="en-US" sz="700" i="1" dirty="0"/>
              <a:t>Biol Blood Marrow Transplant</a:t>
            </a:r>
            <a:r>
              <a:rPr lang="en-US" altLang="en-US" sz="700" dirty="0"/>
              <a:t>. 2019;25:625-638. </a:t>
            </a:r>
          </a:p>
          <a:p>
            <a:pPr marL="111105">
              <a:defRPr/>
            </a:pPr>
            <a:r>
              <a:rPr lang="en-US" altLang="en-US" sz="700" dirty="0" err="1"/>
              <a:t>Neelapu</a:t>
            </a:r>
            <a:r>
              <a:rPr lang="en-US" altLang="en-US" sz="700" dirty="0"/>
              <a:t> SS et al. </a:t>
            </a:r>
            <a:r>
              <a:rPr lang="en-US" altLang="en-US" sz="700" i="1" dirty="0"/>
              <a:t>Nat Rev Clin Oncol</a:t>
            </a:r>
            <a:r>
              <a:rPr lang="en-US" altLang="en-US" sz="700" dirty="0"/>
              <a:t>. 2018;15:47-62.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08A1F2E6-2075-E610-5014-96794C8DD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39" y="5934862"/>
            <a:ext cx="1393889" cy="468059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C53AEAA7-6F35-9251-7BF2-43AA7205D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33"/>
    </mc:Choice>
    <mc:Fallback xmlns="">
      <p:transition spd="slow" advTm="5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ACI 1">
      <a:dk1>
        <a:srgbClr val="000000"/>
      </a:dk1>
      <a:lt1>
        <a:srgbClr val="FFFFFF"/>
      </a:lt1>
      <a:dk2>
        <a:srgbClr val="595959"/>
      </a:dk2>
      <a:lt2>
        <a:srgbClr val="D8D8D8"/>
      </a:lt2>
      <a:accent1>
        <a:srgbClr val="004B84"/>
      </a:accent1>
      <a:accent2>
        <a:srgbClr val="6FA314"/>
      </a:accent2>
      <a:accent3>
        <a:srgbClr val="F8AE36"/>
      </a:accent3>
      <a:accent4>
        <a:srgbClr val="4BC2B1"/>
      </a:accent4>
      <a:accent5>
        <a:srgbClr val="595959"/>
      </a:accent5>
      <a:accent6>
        <a:srgbClr val="D8D8D8"/>
      </a:accent6>
      <a:hlink>
        <a:srgbClr val="0070C0"/>
      </a:hlink>
      <a:folHlink>
        <a:srgbClr val="6FA31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330A2AACB94478B4CC2F39002A861" ma:contentTypeVersion="10" ma:contentTypeDescription="Create a new document." ma:contentTypeScope="" ma:versionID="29c25b99ae4fc70fc24a008ace8aafd8">
  <xsd:schema xmlns:xsd="http://www.w3.org/2001/XMLSchema" xmlns:xs="http://www.w3.org/2001/XMLSchema" xmlns:p="http://schemas.microsoft.com/office/2006/metadata/properties" xmlns:ns3="ba28866e-f5dd-4244-9a9f-5ea6ca469195" targetNamespace="http://schemas.microsoft.com/office/2006/metadata/properties" ma:root="true" ma:fieldsID="4c2904344800475e285ccad07d22cceb" ns3:_="">
    <xsd:import namespace="ba28866e-f5dd-4244-9a9f-5ea6ca4691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8866e-f5dd-4244-9a9f-5ea6ca46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CE0BD5-BDCB-47CF-9F4C-1D25329C72F3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ba28866e-f5dd-4244-9a9f-5ea6ca46919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834FE83-94C9-4497-A27F-6B98CF3E3A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4AB713-C21A-4C03-8079-7E9F5BCC9A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28866e-f5dd-4244-9a9f-5ea6ca4691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5064</TotalTime>
  <Words>1218</Words>
  <Application>Microsoft Office PowerPoint</Application>
  <PresentationFormat>Widescreen</PresentationFormat>
  <Paragraphs>175</Paragraphs>
  <Slides>16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Corbel</vt:lpstr>
      <vt:lpstr>Roboto</vt:lpstr>
      <vt:lpstr>Wingdings</vt:lpstr>
      <vt:lpstr>Office Theme</vt:lpstr>
      <vt:lpstr>PowerPoint Presentation</vt:lpstr>
      <vt:lpstr>Learning Objectives</vt:lpstr>
      <vt:lpstr>Chimeric Antigen Receptor (CAR) T-cell Therapy</vt:lpstr>
      <vt:lpstr>CAR T-cell Clinical Process</vt:lpstr>
      <vt:lpstr>2024 Snapshot of CAR T-cell Therapy  Regulatory Approval in Leukemia, Lymphoma, and Myeloma</vt:lpstr>
      <vt:lpstr>Identifying Appropriate Candidates for CAR T-cell Therapy</vt:lpstr>
      <vt:lpstr>CAR T-cell Therapy Toxicity</vt:lpstr>
      <vt:lpstr>Cytokine Release Syndrome (CRS)</vt:lpstr>
      <vt:lpstr>CAR T-cell Neurologic Toxicity</vt:lpstr>
      <vt:lpstr>Toxicity Management: Anti–IL-6 and Corticosteroids</vt:lpstr>
      <vt:lpstr>CAR T-cell Therapy Workflow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Stimmel, Emily</dc:creator>
  <cp:lastModifiedBy>Honeycutt, Hailey N</cp:lastModifiedBy>
  <cp:revision>148</cp:revision>
  <cp:lastPrinted>2019-10-14T12:57:09Z</cp:lastPrinted>
  <dcterms:created xsi:type="dcterms:W3CDTF">2019-09-23T16:17:08Z</dcterms:created>
  <dcterms:modified xsi:type="dcterms:W3CDTF">2024-06-28T16:42:52Z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0x010100B0B330A2AACB94478B4CC2F39002A861</vt:lpwstr>
  </property>
  <property fmtid="{D5CDD505-2E9C-101B-9397-08002B2CF9AE}" pid="3" name="MSIP_Label_5e4b1be8-281e-475d-98b0-21c3457e5a46_Enabled">
    <vt:lpwstr>true</vt:lpwstr>
  </property>
  <property fmtid="{D5CDD505-2E9C-101B-9397-08002B2CF9AE}" pid="4" name="MSIP_Label_5e4b1be8-281e-475d-98b0-21c3457e5a46_SetDate">
    <vt:lpwstr>2023-09-01T17:44:28Z</vt:lpwstr>
  </property>
  <property fmtid="{D5CDD505-2E9C-101B-9397-08002B2CF9AE}" pid="5" name="MSIP_Label_5e4b1be8-281e-475d-98b0-21c3457e5a46_Method">
    <vt:lpwstr>Standard</vt:lpwstr>
  </property>
  <property fmtid="{D5CDD505-2E9C-101B-9397-08002B2CF9AE}" pid="6" name="MSIP_Label_5e4b1be8-281e-475d-98b0-21c3457e5a46_Name">
    <vt:lpwstr>Public</vt:lpwstr>
  </property>
  <property fmtid="{D5CDD505-2E9C-101B-9397-08002B2CF9AE}" pid="7" name="MSIP_Label_5e4b1be8-281e-475d-98b0-21c3457e5a46_SiteId">
    <vt:lpwstr>8b3dd73e-4e72-4679-b191-56da1588712b</vt:lpwstr>
  </property>
  <property fmtid="{D5CDD505-2E9C-101B-9397-08002B2CF9AE}" pid="8" name="MSIP_Label_5e4b1be8-281e-475d-98b0-21c3457e5a46_ActionId">
    <vt:lpwstr>7d13f517-68c6-4a55-af5c-2ae613723312</vt:lpwstr>
  </property>
  <property fmtid="{D5CDD505-2E9C-101B-9397-08002B2CF9AE}" pid="9" name="MSIP_Label_5e4b1be8-281e-475d-98b0-21c3457e5a46_ContentBits">
    <vt:lpwstr>0</vt:lpwstr>
  </property>
</Properties>
</file>