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0" r:id="rId2"/>
  </p:sldMasterIdLst>
  <p:notesMasterIdLst>
    <p:notesMasterId r:id="rId25"/>
  </p:notesMasterIdLst>
  <p:sldIdLst>
    <p:sldId id="5943" r:id="rId3"/>
    <p:sldId id="257" r:id="rId4"/>
    <p:sldId id="5936" r:id="rId5"/>
    <p:sldId id="5929" r:id="rId6"/>
    <p:sldId id="5937" r:id="rId7"/>
    <p:sldId id="5930" r:id="rId8"/>
    <p:sldId id="5940" r:id="rId9"/>
    <p:sldId id="5931" r:id="rId10"/>
    <p:sldId id="5932" r:id="rId11"/>
    <p:sldId id="5939" r:id="rId12"/>
    <p:sldId id="5941" r:id="rId13"/>
    <p:sldId id="5942" r:id="rId14"/>
    <p:sldId id="5926" r:id="rId15"/>
    <p:sldId id="5925" r:id="rId16"/>
    <p:sldId id="5924" r:id="rId17"/>
    <p:sldId id="5923" r:id="rId18"/>
    <p:sldId id="5920" r:id="rId19"/>
    <p:sldId id="5918" r:id="rId20"/>
    <p:sldId id="5917" r:id="rId21"/>
    <p:sldId id="5919" r:id="rId22"/>
    <p:sldId id="301" r:id="rId23"/>
    <p:sldId id="1698" r:id="rId24"/>
  </p:sldIdLst>
  <p:sldSz cx="12192000" cy="6858000"/>
  <p:notesSz cx="6858000" cy="12192000"/>
  <p:embeddedFontLst>
    <p:embeddedFont>
      <p:font typeface="Cambria" panose="02040503050406030204" pitchFamily="18"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151A7F-3231-DBC8-328C-CC70ABB95640}" name="Honeycutt, Hailey N" initials="HHN" userId="S::honeycutthn@upmc.edu::c79866b3-2777-4c46-b2bb-8cf369aecf90" providerId="AD"/>
  <p188:author id="{B9372BB6-8309-C264-1425-992D047291A5}" name="Nausheen Ahmed" initials="NA" userId="5145be8d74b0614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4"/>
    <a:srgbClr val="799C3F"/>
    <a:srgbClr val="99FF99"/>
    <a:srgbClr val="00CC00"/>
    <a:srgbClr val="99CC00"/>
    <a:srgbClr val="8F4D8A"/>
    <a:srgbClr val="7338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2713" autoAdjust="0"/>
  </p:normalViewPr>
  <p:slideViewPr>
    <p:cSldViewPr snapToGrid="0" snapToObjects="1">
      <p:cViewPr varScale="1">
        <p:scale>
          <a:sx n="81" d="100"/>
          <a:sy n="81" d="100"/>
        </p:scale>
        <p:origin x="102" y="78"/>
      </p:cViewPr>
      <p:guideLst/>
    </p:cSldViewPr>
  </p:slideViewPr>
  <p:notesTextViewPr>
    <p:cViewPr>
      <p:scale>
        <a:sx n="1" d="1"/>
        <a:sy n="1" d="1"/>
      </p:scale>
      <p:origin x="0" y="0"/>
    </p:cViewPr>
  </p:notesTextViewPr>
  <p:sorterViewPr>
    <p:cViewPr varScale="1">
      <p:scale>
        <a:sx n="1" d="1"/>
        <a:sy n="1" d="1"/>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707296945801058E-2"/>
          <c:y val="4.5753359509138128E-2"/>
          <c:w val="0.78829616585572515"/>
          <c:h val="0.80131068859088872"/>
        </c:manualLayout>
      </c:layout>
      <c:barChart>
        <c:barDir val="col"/>
        <c:grouping val="stacked"/>
        <c:varyColors val="0"/>
        <c:ser>
          <c:idx val="0"/>
          <c:order val="0"/>
          <c:tx>
            <c:strRef>
              <c:f>Sheet1!$A$2</c:f>
              <c:strCache>
                <c:ptCount val="1"/>
                <c:pt idx="0">
                  <c:v>sCR</c:v>
                </c:pt>
              </c:strCache>
            </c:strRef>
          </c:tx>
          <c:spPr>
            <a:solidFill>
              <a:schemeClr val="accent1"/>
            </a:solidFill>
            <a:ln>
              <a:noFill/>
            </a:ln>
            <a:effectLst/>
          </c:spPr>
          <c:invertIfNegative val="0"/>
          <c:dLbls>
            <c:dLbl>
              <c:idx val="0"/>
              <c:tx>
                <c:rich>
                  <a:bodyPr/>
                  <a:lstStyle/>
                  <a:p>
                    <a:fld id="{87151FF5-3460-43A3-B4F3-C1EA961B5463}"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0.2478731988286221"/>
                      <c:h val="0.13209347009017158"/>
                    </c:manualLayout>
                  </c15:layout>
                  <c15:dlblFieldTable/>
                  <c15:showDataLabelsRange val="0"/>
                </c:ext>
                <c:ext xmlns:c16="http://schemas.microsoft.com/office/drawing/2014/chart" uri="{C3380CC4-5D6E-409C-BE32-E72D297353CC}">
                  <c16:uniqueId val="{00000007-B22A-4120-A095-9B68170B482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Series 1</c:v>
                </c:pt>
              </c:strCache>
            </c:strRef>
          </c:cat>
          <c:val>
            <c:numRef>
              <c:f>Sheet1!$B$2</c:f>
              <c:numCache>
                <c:formatCode>0.00%</c:formatCode>
                <c:ptCount val="1"/>
                <c:pt idx="0">
                  <c:v>0.82499999999999996</c:v>
                </c:pt>
              </c:numCache>
            </c:numRef>
          </c:val>
          <c:extLst>
            <c:ext xmlns:c16="http://schemas.microsoft.com/office/drawing/2014/chart" uri="{C3380CC4-5D6E-409C-BE32-E72D297353CC}">
              <c16:uniqueId val="{00000000-B22A-4120-A095-9B68170B4825}"/>
            </c:ext>
          </c:extLst>
        </c:ser>
        <c:ser>
          <c:idx val="1"/>
          <c:order val="1"/>
          <c:tx>
            <c:strRef>
              <c:f>Sheet1!$A$3</c:f>
              <c:strCache>
                <c:ptCount val="1"/>
                <c:pt idx="0">
                  <c:v>CR </c:v>
                </c:pt>
              </c:strCache>
            </c:strRef>
          </c:tx>
          <c:spPr>
            <a:solidFill>
              <a:schemeClr val="accent2"/>
            </a:solidFill>
            <a:ln>
              <a:noFill/>
            </a:ln>
            <a:effectLst/>
          </c:spPr>
          <c:invertIfNegative val="0"/>
          <c:cat>
            <c:strRef>
              <c:f>Sheet1!$B$1</c:f>
              <c:strCache>
                <c:ptCount val="1"/>
                <c:pt idx="0">
                  <c:v>Series 1</c:v>
                </c:pt>
              </c:strCache>
            </c:strRef>
          </c:cat>
          <c:val>
            <c:numRef>
              <c:f>Sheet1!$B$3</c:f>
              <c:numCache>
                <c:formatCode>General</c:formatCode>
                <c:ptCount val="1"/>
                <c:pt idx="0">
                  <c:v>0</c:v>
                </c:pt>
              </c:numCache>
            </c:numRef>
          </c:val>
          <c:extLst>
            <c:ext xmlns:c16="http://schemas.microsoft.com/office/drawing/2014/chart" uri="{C3380CC4-5D6E-409C-BE32-E72D297353CC}">
              <c16:uniqueId val="{00000003-B22A-4120-A095-9B68170B4825}"/>
            </c:ext>
          </c:extLst>
        </c:ser>
        <c:ser>
          <c:idx val="2"/>
          <c:order val="2"/>
          <c:tx>
            <c:strRef>
              <c:f>Sheet1!$A$4</c:f>
              <c:strCache>
                <c:ptCount val="1"/>
                <c:pt idx="0">
                  <c:v>VGPR</c:v>
                </c:pt>
              </c:strCache>
            </c:strRef>
          </c:tx>
          <c:spPr>
            <a:solidFill>
              <a:schemeClr val="accent3"/>
            </a:solidFill>
            <a:ln>
              <a:noFill/>
            </a:ln>
            <a:effectLst/>
          </c:spPr>
          <c:invertIfNegative val="0"/>
          <c:cat>
            <c:strRef>
              <c:f>Sheet1!$B$1</c:f>
              <c:strCache>
                <c:ptCount val="1"/>
                <c:pt idx="0">
                  <c:v>Series 1</c:v>
                </c:pt>
              </c:strCache>
            </c:strRef>
          </c:cat>
          <c:val>
            <c:numRef>
              <c:f>Sheet1!$B$4</c:f>
              <c:numCache>
                <c:formatCode>0.00%</c:formatCode>
                <c:ptCount val="1"/>
                <c:pt idx="0">
                  <c:v>0.124</c:v>
                </c:pt>
              </c:numCache>
            </c:numRef>
          </c:val>
          <c:extLst>
            <c:ext xmlns:c16="http://schemas.microsoft.com/office/drawing/2014/chart" uri="{C3380CC4-5D6E-409C-BE32-E72D297353CC}">
              <c16:uniqueId val="{00000004-B22A-4120-A095-9B68170B4825}"/>
            </c:ext>
          </c:extLst>
        </c:ser>
        <c:ser>
          <c:idx val="3"/>
          <c:order val="3"/>
          <c:tx>
            <c:strRef>
              <c:f>Sheet1!$A$5</c:f>
              <c:strCache>
                <c:ptCount val="1"/>
                <c:pt idx="0">
                  <c:v>PR</c:v>
                </c:pt>
              </c:strCache>
            </c:strRef>
          </c:tx>
          <c:spPr>
            <a:solidFill>
              <a:schemeClr val="accent4"/>
            </a:solidFill>
            <a:ln>
              <a:noFill/>
            </a:ln>
            <a:effectLst/>
          </c:spPr>
          <c:invertIfNegative val="0"/>
          <c:cat>
            <c:strRef>
              <c:f>Sheet1!$B$1</c:f>
              <c:strCache>
                <c:ptCount val="1"/>
                <c:pt idx="0">
                  <c:v>Series 1</c:v>
                </c:pt>
              </c:strCache>
            </c:strRef>
          </c:cat>
          <c:val>
            <c:numRef>
              <c:f>Sheet1!$B$5</c:f>
              <c:numCache>
                <c:formatCode>0.00%</c:formatCode>
                <c:ptCount val="1"/>
                <c:pt idx="0">
                  <c:v>3.1E-2</c:v>
                </c:pt>
              </c:numCache>
            </c:numRef>
          </c:val>
          <c:extLst>
            <c:ext xmlns:c16="http://schemas.microsoft.com/office/drawing/2014/chart" uri="{C3380CC4-5D6E-409C-BE32-E72D297353CC}">
              <c16:uniqueId val="{00000005-B22A-4120-A095-9B68170B4825}"/>
            </c:ext>
          </c:extLst>
        </c:ser>
        <c:ser>
          <c:idx val="4"/>
          <c:order val="4"/>
          <c:tx>
            <c:strRef>
              <c:f>Sheet1!$A$6</c:f>
              <c:strCache>
                <c:ptCount val="1"/>
                <c:pt idx="0">
                  <c:v>PD</c:v>
                </c:pt>
              </c:strCache>
            </c:strRef>
          </c:tx>
          <c:spPr>
            <a:solidFill>
              <a:schemeClr val="accent5"/>
            </a:solidFill>
            <a:ln>
              <a:noFill/>
            </a:ln>
            <a:effectLst/>
          </c:spPr>
          <c:invertIfNegative val="0"/>
          <c:cat>
            <c:strRef>
              <c:f>Sheet1!$B$1</c:f>
              <c:strCache>
                <c:ptCount val="1"/>
                <c:pt idx="0">
                  <c:v>Series 1</c:v>
                </c:pt>
              </c:strCache>
            </c:strRef>
          </c:cat>
          <c:val>
            <c:numRef>
              <c:f>Sheet1!$B$6</c:f>
              <c:numCache>
                <c:formatCode>0%</c:formatCode>
                <c:ptCount val="1"/>
                <c:pt idx="0">
                  <c:v>0.01</c:v>
                </c:pt>
              </c:numCache>
            </c:numRef>
          </c:val>
          <c:extLst>
            <c:ext xmlns:c16="http://schemas.microsoft.com/office/drawing/2014/chart" uri="{C3380CC4-5D6E-409C-BE32-E72D297353CC}">
              <c16:uniqueId val="{00000006-B22A-4120-A095-9B68170B4825}"/>
            </c:ext>
          </c:extLst>
        </c:ser>
        <c:dLbls>
          <c:showLegendKey val="0"/>
          <c:showVal val="0"/>
          <c:showCatName val="0"/>
          <c:showSerName val="0"/>
          <c:showPercent val="0"/>
          <c:showBubbleSize val="0"/>
        </c:dLbls>
        <c:gapWidth val="150"/>
        <c:overlap val="100"/>
        <c:axId val="536114440"/>
        <c:axId val="536116552"/>
      </c:barChart>
      <c:catAx>
        <c:axId val="536114440"/>
        <c:scaling>
          <c:orientation val="minMax"/>
        </c:scaling>
        <c:delete val="1"/>
        <c:axPos val="b"/>
        <c:numFmt formatCode="General" sourceLinked="1"/>
        <c:majorTickMark val="none"/>
        <c:minorTickMark val="none"/>
        <c:tickLblPos val="nextTo"/>
        <c:crossAx val="536116552"/>
        <c:crosses val="autoZero"/>
        <c:auto val="1"/>
        <c:lblAlgn val="ctr"/>
        <c:lblOffset val="100"/>
        <c:noMultiLvlLbl val="0"/>
      </c:catAx>
      <c:valAx>
        <c:axId val="536116552"/>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Percentage of pts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crossAx val="536114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5853F-56C1-4C78-9382-30E4EA9B076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BEBD16F-C3E4-4619-B93F-65A35CDFD854}">
      <dgm:prSet/>
      <dgm:spPr>
        <a:xfrm>
          <a:off x="1834517" y="469890"/>
          <a:ext cx="3148942" cy="1335915"/>
        </a:xfrm>
        <a:prstGeom prst="rect">
          <a:avLst/>
        </a:prstGeom>
      </dgm:spPr>
      <dgm:t>
        <a:bodyPr/>
        <a:lstStyle/>
        <a:p>
          <a:pPr>
            <a:lnSpc>
              <a:spcPct val="100000"/>
            </a:lnSpc>
          </a:pPr>
          <a:r>
            <a:rPr lang="en-US" dirty="0">
              <a:latin typeface="Calibri" panose="020F0502020204030204" pitchFamily="34" charset="0"/>
              <a:cs typeface="Calibri" panose="020F0502020204030204" pitchFamily="34" charset="0"/>
            </a:rPr>
            <a:t>Identifying eligible RRMM patients: Current indications</a:t>
          </a:r>
        </a:p>
      </dgm:t>
    </dgm:pt>
    <dgm:pt modelId="{C63A1F45-3854-4A69-A897-37613FE1D323}" type="parTrans" cxnId="{226FC15D-DF40-4994-92C7-D52BCEA6B0DD}">
      <dgm:prSet/>
      <dgm:spPr/>
      <dgm:t>
        <a:bodyPr/>
        <a:lstStyle/>
        <a:p>
          <a:endParaRPr lang="en-US"/>
        </a:p>
      </dgm:t>
    </dgm:pt>
    <dgm:pt modelId="{CEF307DD-733E-43FF-B402-B15996AB43DE}" type="sibTrans" cxnId="{226FC15D-DF40-4994-92C7-D52BCEA6B0DD}">
      <dgm:prSet/>
      <dgm:spPr/>
      <dgm:t>
        <a:bodyPr/>
        <a:lstStyle/>
        <a:p>
          <a:pPr>
            <a:lnSpc>
              <a:spcPct val="100000"/>
            </a:lnSpc>
          </a:pPr>
          <a:endParaRPr lang="en-US"/>
        </a:p>
      </dgm:t>
    </dgm:pt>
    <dgm:pt modelId="{243F12EB-C878-4CE8-8EA9-48745C193350}">
      <dgm:prSet/>
      <dgm:spPr>
        <a:xfrm>
          <a:off x="7154322" y="469890"/>
          <a:ext cx="3148942" cy="1335915"/>
        </a:xfrm>
        <a:prstGeom prst="rect">
          <a:avLst/>
        </a:prstGeom>
      </dgm:spPr>
      <dgm:t>
        <a:bodyPr/>
        <a:lstStyle/>
        <a:p>
          <a:pPr>
            <a:lnSpc>
              <a:spcPct val="100000"/>
            </a:lnSpc>
          </a:pPr>
          <a:r>
            <a:rPr lang="en-US" dirty="0">
              <a:latin typeface="Calibri" panose="020F0502020204030204" pitchFamily="34" charset="0"/>
              <a:cs typeface="Calibri" panose="020F0502020204030204" pitchFamily="34" charset="0"/>
            </a:rPr>
            <a:t>Efficacy and safety of approved therapies</a:t>
          </a:r>
        </a:p>
      </dgm:t>
    </dgm:pt>
    <dgm:pt modelId="{25CB1A5C-B1BB-48A9-9913-C9EA74B9EF94}" type="parTrans" cxnId="{C98EE5AB-407C-4163-9EB7-9BC76B1A3A79}">
      <dgm:prSet/>
      <dgm:spPr/>
      <dgm:t>
        <a:bodyPr/>
        <a:lstStyle/>
        <a:p>
          <a:endParaRPr lang="en-US"/>
        </a:p>
      </dgm:t>
    </dgm:pt>
    <dgm:pt modelId="{89B14AD2-49B8-439C-BCC5-FAB83719CC0A}" type="sibTrans" cxnId="{C98EE5AB-407C-4163-9EB7-9BC76B1A3A79}">
      <dgm:prSet/>
      <dgm:spPr/>
      <dgm:t>
        <a:bodyPr/>
        <a:lstStyle/>
        <a:p>
          <a:pPr>
            <a:lnSpc>
              <a:spcPct val="100000"/>
            </a:lnSpc>
          </a:pPr>
          <a:endParaRPr lang="en-US"/>
        </a:p>
      </dgm:t>
    </dgm:pt>
    <dgm:pt modelId="{148AC1BA-5AB6-48D5-BFD0-7CEF5CEA30FF}">
      <dgm:prSet/>
      <dgm:spPr>
        <a:xfrm>
          <a:off x="1834517" y="2545532"/>
          <a:ext cx="3148942" cy="1335915"/>
        </a:xfrm>
        <a:prstGeom prst="rect">
          <a:avLst/>
        </a:prstGeom>
      </dgm:spPr>
      <dgm:t>
        <a:bodyPr/>
        <a:lstStyle/>
        <a:p>
          <a:pPr>
            <a:lnSpc>
              <a:spcPct val="100000"/>
            </a:lnSpc>
          </a:pPr>
          <a:r>
            <a:rPr lang="en-US" dirty="0">
              <a:latin typeface="Calibri" panose="020F0502020204030204" pitchFamily="34" charset="0"/>
              <a:cs typeface="Calibri" panose="020F0502020204030204" pitchFamily="34" charset="0"/>
            </a:rPr>
            <a:t>Future and Clinical Trial Landscape</a:t>
          </a:r>
        </a:p>
      </dgm:t>
    </dgm:pt>
    <dgm:pt modelId="{E8D4B6CD-9914-4784-B8F7-CA239987DF65}" type="parTrans" cxnId="{F53D22C1-FC7B-47BC-B380-02A663DE386E}">
      <dgm:prSet/>
      <dgm:spPr/>
      <dgm:t>
        <a:bodyPr/>
        <a:lstStyle/>
        <a:p>
          <a:endParaRPr lang="en-US"/>
        </a:p>
      </dgm:t>
    </dgm:pt>
    <dgm:pt modelId="{EE29576B-CD88-42A0-AC70-F18A8105A668}" type="sibTrans" cxnId="{F53D22C1-FC7B-47BC-B380-02A663DE386E}">
      <dgm:prSet/>
      <dgm:spPr/>
      <dgm:t>
        <a:bodyPr/>
        <a:lstStyle/>
        <a:p>
          <a:endParaRPr lang="en-US"/>
        </a:p>
      </dgm:t>
    </dgm:pt>
    <dgm:pt modelId="{01770C3B-BF8F-4CB0-8D9B-A0147391C486}" type="pres">
      <dgm:prSet presAssocID="{31C5853F-56C1-4C78-9382-30E4EA9B076B}" presName="root" presStyleCnt="0">
        <dgm:presLayoutVars>
          <dgm:dir/>
          <dgm:resizeHandles val="exact"/>
        </dgm:presLayoutVars>
      </dgm:prSet>
      <dgm:spPr/>
    </dgm:pt>
    <dgm:pt modelId="{77C1AB82-2C9F-45EC-B709-FC64A2F1317C}" type="pres">
      <dgm:prSet presAssocID="{31C5853F-56C1-4C78-9382-30E4EA9B076B}" presName="container" presStyleCnt="0">
        <dgm:presLayoutVars>
          <dgm:dir/>
          <dgm:resizeHandles val="exact"/>
        </dgm:presLayoutVars>
      </dgm:prSet>
      <dgm:spPr/>
    </dgm:pt>
    <dgm:pt modelId="{72E5183A-248D-401C-A605-1081BA453DCC}" type="pres">
      <dgm:prSet presAssocID="{EBEBD16F-C3E4-4619-B93F-65A35CDFD854}" presName="compNode" presStyleCnt="0"/>
      <dgm:spPr/>
    </dgm:pt>
    <dgm:pt modelId="{CF4AFEE2-9904-4174-98B6-67C0C03FCF6C}" type="pres">
      <dgm:prSet presAssocID="{EBEBD16F-C3E4-4619-B93F-65A35CDFD854}" presName="iconBgRect" presStyleLbl="bgShp" presStyleIdx="0" presStyleCnt="3"/>
      <dgm:spPr>
        <a:xfrm>
          <a:off x="212335" y="469890"/>
          <a:ext cx="1335915" cy="1335915"/>
        </a:xfrm>
      </dgm:spPr>
    </dgm:pt>
    <dgm:pt modelId="{CEB2319C-9BE9-495C-999D-6BE0521E1DE0}" type="pres">
      <dgm:prSet presAssocID="{EBEBD16F-C3E4-4619-B93F-65A35CDFD854}" presName="iconRect" presStyleLbl="node1" presStyleIdx="0" presStyleCnt="3"/>
      <dgm:spPr>
        <a:xfrm>
          <a:off x="492877" y="750432"/>
          <a:ext cx="774830" cy="774830"/>
        </a:xfr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Checked outline"/>
        </a:ext>
      </dgm:extLst>
    </dgm:pt>
    <dgm:pt modelId="{1098636C-6C9E-4A4A-86C0-725AB74D4758}" type="pres">
      <dgm:prSet presAssocID="{EBEBD16F-C3E4-4619-B93F-65A35CDFD854}" presName="spaceRect" presStyleCnt="0"/>
      <dgm:spPr/>
    </dgm:pt>
    <dgm:pt modelId="{F1EE4C48-BF0A-4D7A-9813-AA89DF1B7B30}" type="pres">
      <dgm:prSet presAssocID="{EBEBD16F-C3E4-4619-B93F-65A35CDFD854}" presName="textRect" presStyleLbl="revTx" presStyleIdx="0" presStyleCnt="3">
        <dgm:presLayoutVars>
          <dgm:chMax val="1"/>
          <dgm:chPref val="1"/>
        </dgm:presLayoutVars>
      </dgm:prSet>
      <dgm:spPr/>
    </dgm:pt>
    <dgm:pt modelId="{11D32F3C-316A-47B2-A388-A31ACA1FF40A}" type="pres">
      <dgm:prSet presAssocID="{CEF307DD-733E-43FF-B402-B15996AB43DE}" presName="sibTrans" presStyleLbl="sibTrans2D1" presStyleIdx="0" presStyleCnt="0"/>
      <dgm:spPr/>
    </dgm:pt>
    <dgm:pt modelId="{2AC804FE-0264-43A0-8EF9-B11F2FF8156E}" type="pres">
      <dgm:prSet presAssocID="{243F12EB-C878-4CE8-8EA9-48745C193350}" presName="compNode" presStyleCnt="0"/>
      <dgm:spPr/>
    </dgm:pt>
    <dgm:pt modelId="{FFC12305-8B8F-4AAB-8112-C95DFDEDE1DD}" type="pres">
      <dgm:prSet presAssocID="{243F12EB-C878-4CE8-8EA9-48745C193350}" presName="iconBgRect" presStyleLbl="bgShp" presStyleIdx="1" presStyleCnt="3"/>
      <dgm:spPr>
        <a:xfrm>
          <a:off x="5532139" y="469890"/>
          <a:ext cx="1335915" cy="1335915"/>
        </a:xfrm>
      </dgm:spPr>
    </dgm:pt>
    <dgm:pt modelId="{62A56318-370A-47F0-8587-6F65A92ADCB5}" type="pres">
      <dgm:prSet presAssocID="{243F12EB-C878-4CE8-8EA9-48745C193350}" presName="iconRect" presStyleLbl="node1" presStyleIdx="1" presStyleCnt="3"/>
      <dgm:spPr>
        <a:xfrm>
          <a:off x="5812681" y="750432"/>
          <a:ext cx="774830" cy="774830"/>
        </a:xfr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dicine outline"/>
        </a:ext>
      </dgm:extLst>
    </dgm:pt>
    <dgm:pt modelId="{9419FF9E-341B-463F-A2D9-287F4871FE8C}" type="pres">
      <dgm:prSet presAssocID="{243F12EB-C878-4CE8-8EA9-48745C193350}" presName="spaceRect" presStyleCnt="0"/>
      <dgm:spPr/>
    </dgm:pt>
    <dgm:pt modelId="{ED1BC785-5548-4E5E-A81F-339A7454F8ED}" type="pres">
      <dgm:prSet presAssocID="{243F12EB-C878-4CE8-8EA9-48745C193350}" presName="textRect" presStyleLbl="revTx" presStyleIdx="1" presStyleCnt="3">
        <dgm:presLayoutVars>
          <dgm:chMax val="1"/>
          <dgm:chPref val="1"/>
        </dgm:presLayoutVars>
      </dgm:prSet>
      <dgm:spPr/>
    </dgm:pt>
    <dgm:pt modelId="{351686D6-A6CB-4EC1-AD21-2E31984B8D56}" type="pres">
      <dgm:prSet presAssocID="{89B14AD2-49B8-439C-BCC5-FAB83719CC0A}" presName="sibTrans" presStyleLbl="sibTrans2D1" presStyleIdx="0" presStyleCnt="0"/>
      <dgm:spPr/>
    </dgm:pt>
    <dgm:pt modelId="{56231920-1951-412A-85D4-196A51BE7127}" type="pres">
      <dgm:prSet presAssocID="{148AC1BA-5AB6-48D5-BFD0-7CEF5CEA30FF}" presName="compNode" presStyleCnt="0"/>
      <dgm:spPr/>
    </dgm:pt>
    <dgm:pt modelId="{06352C49-95CC-464D-A512-5D63C7C26F81}" type="pres">
      <dgm:prSet presAssocID="{148AC1BA-5AB6-48D5-BFD0-7CEF5CEA30FF}" presName="iconBgRect" presStyleLbl="bgShp" presStyleIdx="2" presStyleCnt="3"/>
      <dgm:spPr>
        <a:xfrm>
          <a:off x="212335" y="2545532"/>
          <a:ext cx="1335915" cy="1335915"/>
        </a:xfrm>
      </dgm:spPr>
    </dgm:pt>
    <dgm:pt modelId="{E51B2640-BA28-4267-85C8-63762A9BA336}" type="pres">
      <dgm:prSet presAssocID="{148AC1BA-5AB6-48D5-BFD0-7CEF5CEA30FF}" presName="iconRect" presStyleLbl="node1" presStyleIdx="2" presStyleCnt="3"/>
      <dgm:spPr>
        <a:xfrm>
          <a:off x="492877" y="2826074"/>
          <a:ext cx="774830" cy="774830"/>
        </a:xfr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uture outline"/>
        </a:ext>
      </dgm:extLst>
    </dgm:pt>
    <dgm:pt modelId="{BF704C1F-D24C-4FBA-B8B9-52D7FC9FF980}" type="pres">
      <dgm:prSet presAssocID="{148AC1BA-5AB6-48D5-BFD0-7CEF5CEA30FF}" presName="spaceRect" presStyleCnt="0"/>
      <dgm:spPr/>
    </dgm:pt>
    <dgm:pt modelId="{B62C742D-C7A8-49A3-87F6-FDBB7E809121}" type="pres">
      <dgm:prSet presAssocID="{148AC1BA-5AB6-48D5-BFD0-7CEF5CEA30FF}" presName="textRect" presStyleLbl="revTx" presStyleIdx="2" presStyleCnt="3">
        <dgm:presLayoutVars>
          <dgm:chMax val="1"/>
          <dgm:chPref val="1"/>
        </dgm:presLayoutVars>
      </dgm:prSet>
      <dgm:spPr/>
    </dgm:pt>
  </dgm:ptLst>
  <dgm:cxnLst>
    <dgm:cxn modelId="{0AEB2D1A-4423-4C57-9DA7-B3100FA4CCDE}" type="presOf" srcId="{243F12EB-C878-4CE8-8EA9-48745C193350}" destId="{ED1BC785-5548-4E5E-A81F-339A7454F8ED}" srcOrd="0" destOrd="0" presId="urn:microsoft.com/office/officeart/2018/2/layout/IconCircleList"/>
    <dgm:cxn modelId="{226FC15D-DF40-4994-92C7-D52BCEA6B0DD}" srcId="{31C5853F-56C1-4C78-9382-30E4EA9B076B}" destId="{EBEBD16F-C3E4-4619-B93F-65A35CDFD854}" srcOrd="0" destOrd="0" parTransId="{C63A1F45-3854-4A69-A897-37613FE1D323}" sibTransId="{CEF307DD-733E-43FF-B402-B15996AB43DE}"/>
    <dgm:cxn modelId="{E5C4E146-2D2B-44A2-8068-D9F6B819BBDB}" type="presOf" srcId="{148AC1BA-5AB6-48D5-BFD0-7CEF5CEA30FF}" destId="{B62C742D-C7A8-49A3-87F6-FDBB7E809121}" srcOrd="0" destOrd="0" presId="urn:microsoft.com/office/officeart/2018/2/layout/IconCircleList"/>
    <dgm:cxn modelId="{7D544083-0676-4F10-972A-0A6F1CA3AA3D}" type="presOf" srcId="{EBEBD16F-C3E4-4619-B93F-65A35CDFD854}" destId="{F1EE4C48-BF0A-4D7A-9813-AA89DF1B7B30}" srcOrd="0" destOrd="0" presId="urn:microsoft.com/office/officeart/2018/2/layout/IconCircleList"/>
    <dgm:cxn modelId="{C98EE5AB-407C-4163-9EB7-9BC76B1A3A79}" srcId="{31C5853F-56C1-4C78-9382-30E4EA9B076B}" destId="{243F12EB-C878-4CE8-8EA9-48745C193350}" srcOrd="1" destOrd="0" parTransId="{25CB1A5C-B1BB-48A9-9913-C9EA74B9EF94}" sibTransId="{89B14AD2-49B8-439C-BCC5-FAB83719CC0A}"/>
    <dgm:cxn modelId="{13916BBB-F326-4AA4-962B-65DF86796BCD}" type="presOf" srcId="{CEF307DD-733E-43FF-B402-B15996AB43DE}" destId="{11D32F3C-316A-47B2-A388-A31ACA1FF40A}" srcOrd="0" destOrd="0" presId="urn:microsoft.com/office/officeart/2018/2/layout/IconCircleList"/>
    <dgm:cxn modelId="{F53D22C1-FC7B-47BC-B380-02A663DE386E}" srcId="{31C5853F-56C1-4C78-9382-30E4EA9B076B}" destId="{148AC1BA-5AB6-48D5-BFD0-7CEF5CEA30FF}" srcOrd="2" destOrd="0" parTransId="{E8D4B6CD-9914-4784-B8F7-CA239987DF65}" sibTransId="{EE29576B-CD88-42A0-AC70-F18A8105A668}"/>
    <dgm:cxn modelId="{AA2B47DA-7DED-4761-A491-870B7EE1331B}" type="presOf" srcId="{89B14AD2-49B8-439C-BCC5-FAB83719CC0A}" destId="{351686D6-A6CB-4EC1-AD21-2E31984B8D56}" srcOrd="0" destOrd="0" presId="urn:microsoft.com/office/officeart/2018/2/layout/IconCircleList"/>
    <dgm:cxn modelId="{0ACADFE4-23CD-4039-9C87-A60852700119}" type="presOf" srcId="{31C5853F-56C1-4C78-9382-30E4EA9B076B}" destId="{01770C3B-BF8F-4CB0-8D9B-A0147391C486}" srcOrd="0" destOrd="0" presId="urn:microsoft.com/office/officeart/2018/2/layout/IconCircleList"/>
    <dgm:cxn modelId="{94D796DF-EE9D-4CF4-9800-37B9E407A13A}" type="presParOf" srcId="{01770C3B-BF8F-4CB0-8D9B-A0147391C486}" destId="{77C1AB82-2C9F-45EC-B709-FC64A2F1317C}" srcOrd="0" destOrd="0" presId="urn:microsoft.com/office/officeart/2018/2/layout/IconCircleList"/>
    <dgm:cxn modelId="{598D3C4D-9F37-49D9-83F2-0377D53D45BB}" type="presParOf" srcId="{77C1AB82-2C9F-45EC-B709-FC64A2F1317C}" destId="{72E5183A-248D-401C-A605-1081BA453DCC}" srcOrd="0" destOrd="0" presId="urn:microsoft.com/office/officeart/2018/2/layout/IconCircleList"/>
    <dgm:cxn modelId="{25DCC35D-8C7C-4411-9DF0-281651365532}" type="presParOf" srcId="{72E5183A-248D-401C-A605-1081BA453DCC}" destId="{CF4AFEE2-9904-4174-98B6-67C0C03FCF6C}" srcOrd="0" destOrd="0" presId="urn:microsoft.com/office/officeart/2018/2/layout/IconCircleList"/>
    <dgm:cxn modelId="{C420BD2C-6058-4762-885B-6AEDF241A2E3}" type="presParOf" srcId="{72E5183A-248D-401C-A605-1081BA453DCC}" destId="{CEB2319C-9BE9-495C-999D-6BE0521E1DE0}" srcOrd="1" destOrd="0" presId="urn:microsoft.com/office/officeart/2018/2/layout/IconCircleList"/>
    <dgm:cxn modelId="{61847499-BFBE-48B5-9DD1-C34BF0377D1C}" type="presParOf" srcId="{72E5183A-248D-401C-A605-1081BA453DCC}" destId="{1098636C-6C9E-4A4A-86C0-725AB74D4758}" srcOrd="2" destOrd="0" presId="urn:microsoft.com/office/officeart/2018/2/layout/IconCircleList"/>
    <dgm:cxn modelId="{3749B6B3-6A45-4F7D-973D-C91AA6D89BB3}" type="presParOf" srcId="{72E5183A-248D-401C-A605-1081BA453DCC}" destId="{F1EE4C48-BF0A-4D7A-9813-AA89DF1B7B30}" srcOrd="3" destOrd="0" presId="urn:microsoft.com/office/officeart/2018/2/layout/IconCircleList"/>
    <dgm:cxn modelId="{3A67781E-14DA-4BB8-AB26-696F7EB59157}" type="presParOf" srcId="{77C1AB82-2C9F-45EC-B709-FC64A2F1317C}" destId="{11D32F3C-316A-47B2-A388-A31ACA1FF40A}" srcOrd="1" destOrd="0" presId="urn:microsoft.com/office/officeart/2018/2/layout/IconCircleList"/>
    <dgm:cxn modelId="{A7918499-BBC9-4FE4-BFD4-93E39132F1D5}" type="presParOf" srcId="{77C1AB82-2C9F-45EC-B709-FC64A2F1317C}" destId="{2AC804FE-0264-43A0-8EF9-B11F2FF8156E}" srcOrd="2" destOrd="0" presId="urn:microsoft.com/office/officeart/2018/2/layout/IconCircleList"/>
    <dgm:cxn modelId="{0EF82B55-7D5B-4524-B964-473E3613B1C1}" type="presParOf" srcId="{2AC804FE-0264-43A0-8EF9-B11F2FF8156E}" destId="{FFC12305-8B8F-4AAB-8112-C95DFDEDE1DD}" srcOrd="0" destOrd="0" presId="urn:microsoft.com/office/officeart/2018/2/layout/IconCircleList"/>
    <dgm:cxn modelId="{1ADBE6BF-3E0D-4E64-97B5-854C9571A9C7}" type="presParOf" srcId="{2AC804FE-0264-43A0-8EF9-B11F2FF8156E}" destId="{62A56318-370A-47F0-8587-6F65A92ADCB5}" srcOrd="1" destOrd="0" presId="urn:microsoft.com/office/officeart/2018/2/layout/IconCircleList"/>
    <dgm:cxn modelId="{1DB3E879-B67B-4F05-AF44-BC5C94FB0FB7}" type="presParOf" srcId="{2AC804FE-0264-43A0-8EF9-B11F2FF8156E}" destId="{9419FF9E-341B-463F-A2D9-287F4871FE8C}" srcOrd="2" destOrd="0" presId="urn:microsoft.com/office/officeart/2018/2/layout/IconCircleList"/>
    <dgm:cxn modelId="{5B15CFB7-BFED-405D-B8C3-8798A8BA1188}" type="presParOf" srcId="{2AC804FE-0264-43A0-8EF9-B11F2FF8156E}" destId="{ED1BC785-5548-4E5E-A81F-339A7454F8ED}" srcOrd="3" destOrd="0" presId="urn:microsoft.com/office/officeart/2018/2/layout/IconCircleList"/>
    <dgm:cxn modelId="{AF7297BA-EB3C-4ED2-B66D-5224EF1CEAAA}" type="presParOf" srcId="{77C1AB82-2C9F-45EC-B709-FC64A2F1317C}" destId="{351686D6-A6CB-4EC1-AD21-2E31984B8D56}" srcOrd="3" destOrd="0" presId="urn:microsoft.com/office/officeart/2018/2/layout/IconCircleList"/>
    <dgm:cxn modelId="{A5C37D62-2A61-4F63-9DD5-33AEB627928C}" type="presParOf" srcId="{77C1AB82-2C9F-45EC-B709-FC64A2F1317C}" destId="{56231920-1951-412A-85D4-196A51BE7127}" srcOrd="4" destOrd="0" presId="urn:microsoft.com/office/officeart/2018/2/layout/IconCircleList"/>
    <dgm:cxn modelId="{27656241-48DB-4C3E-A650-01532C3E783F}" type="presParOf" srcId="{56231920-1951-412A-85D4-196A51BE7127}" destId="{06352C49-95CC-464D-A512-5D63C7C26F81}" srcOrd="0" destOrd="0" presId="urn:microsoft.com/office/officeart/2018/2/layout/IconCircleList"/>
    <dgm:cxn modelId="{BCFEC213-A05F-46FB-88F0-6B6183A1A5E8}" type="presParOf" srcId="{56231920-1951-412A-85D4-196A51BE7127}" destId="{E51B2640-BA28-4267-85C8-63762A9BA336}" srcOrd="1" destOrd="0" presId="urn:microsoft.com/office/officeart/2018/2/layout/IconCircleList"/>
    <dgm:cxn modelId="{BB3D6DD1-ECC6-4FCA-B92F-15359910051F}" type="presParOf" srcId="{56231920-1951-412A-85D4-196A51BE7127}" destId="{BF704C1F-D24C-4FBA-B8B9-52D7FC9FF980}" srcOrd="2" destOrd="0" presId="urn:microsoft.com/office/officeart/2018/2/layout/IconCircleList"/>
    <dgm:cxn modelId="{41FAFA2B-ACBD-49C1-B703-5E26B1A8A83B}" type="presParOf" srcId="{56231920-1951-412A-85D4-196A51BE7127}" destId="{B62C742D-C7A8-49A3-87F6-FDBB7E809121}" srcOrd="3" destOrd="0" presId="urn:microsoft.com/office/officeart/2018/2/layout/Icon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CA10A2-5F80-4634-A96E-B7E818483169}" type="doc">
      <dgm:prSet loTypeId="urn:microsoft.com/office/officeart/2005/8/layout/hProcess9" loCatId="process" qsTypeId="urn:microsoft.com/office/officeart/2005/8/quickstyle/simple1" qsCatId="simple" csTypeId="urn:microsoft.com/office/officeart/2005/8/colors/accent1_2" csCatId="accent1" phldr="1"/>
      <dgm:spPr/>
    </dgm:pt>
    <dgm:pt modelId="{5CF273BF-9D72-4C4B-8C30-ADF3CED5F7AA}">
      <dgm:prSet phldrT="[Text]"/>
      <dgm:spPr/>
      <dgm:t>
        <a:bodyPr/>
        <a:lstStyle/>
        <a:p>
          <a:pPr>
            <a:buClrTx/>
            <a:buSzTx/>
            <a:buFontTx/>
            <a:buNone/>
          </a:pPr>
          <a:r>
            <a:rPr kumimoji="0" lang="en-US" b="0" i="0" u="none" strike="noStrike" cap="none" spc="0" normalizeH="0" baseline="0" noProof="0" dirty="0">
              <a:ln>
                <a:noFill/>
              </a:ln>
              <a:solidFill>
                <a:schemeClr val="bg1"/>
              </a:solidFill>
              <a:effectLst/>
              <a:uLnTx/>
              <a:uFillTx/>
              <a:latin typeface="Calibri" panose="020F0502020204030204"/>
              <a:ea typeface="Calibri"/>
              <a:cs typeface="Calibri"/>
            </a:rPr>
            <a:t>Ide-</a:t>
          </a:r>
          <a:r>
            <a:rPr kumimoji="0" lang="en-US" b="0" i="0" u="none" strike="noStrike" cap="none" spc="0" normalizeH="0" baseline="0" noProof="0" dirty="0" err="1">
              <a:ln>
                <a:noFill/>
              </a:ln>
              <a:solidFill>
                <a:schemeClr val="bg1"/>
              </a:solidFill>
              <a:effectLst/>
              <a:uLnTx/>
              <a:uFillTx/>
              <a:latin typeface="Calibri" panose="020F0502020204030204"/>
              <a:ea typeface="Calibri"/>
              <a:cs typeface="Calibri"/>
            </a:rPr>
            <a:t>cel</a:t>
          </a:r>
          <a:r>
            <a:rPr kumimoji="0" lang="en-US" b="0" i="0" u="none" strike="noStrike" cap="none" spc="0" normalizeH="0" baseline="0" noProof="0" dirty="0">
              <a:ln>
                <a:noFill/>
              </a:ln>
              <a:solidFill>
                <a:schemeClr val="bg1"/>
              </a:solidFill>
              <a:effectLst/>
              <a:uLnTx/>
              <a:uFillTx/>
              <a:latin typeface="Calibri" panose="020F0502020204030204"/>
              <a:ea typeface="Calibri"/>
              <a:cs typeface="Calibri"/>
            </a:rPr>
            <a:t> </a:t>
          </a:r>
        </a:p>
        <a:p>
          <a:pPr>
            <a:buClrTx/>
            <a:buSzTx/>
            <a:buFontTx/>
            <a:buNone/>
          </a:pPr>
          <a:r>
            <a:rPr kumimoji="0" lang="en-US" b="0" i="0" u="none" strike="noStrike" cap="none" spc="0" normalizeH="0" baseline="0" noProof="0" dirty="0">
              <a:ln>
                <a:noFill/>
              </a:ln>
              <a:solidFill>
                <a:schemeClr val="bg1"/>
              </a:solidFill>
              <a:effectLst/>
              <a:uLnTx/>
              <a:uFillTx/>
              <a:latin typeface="Calibri" panose="020F0502020204030204"/>
              <a:ea typeface="Calibri"/>
              <a:cs typeface="Calibri"/>
            </a:rPr>
            <a:t>(BCMA CAR T)</a:t>
          </a:r>
          <a:endParaRPr kumimoji="0" lang="en-US" b="0" i="0" u="none" strike="noStrike" cap="none" spc="0" normalizeH="0" baseline="0" noProof="0" dirty="0">
            <a:ln>
              <a:noFill/>
            </a:ln>
            <a:solidFill>
              <a:schemeClr val="bg1"/>
            </a:solidFill>
            <a:effectLst/>
            <a:uLnTx/>
            <a:uFillTx/>
            <a:latin typeface="Calibri" panose="020F0502020204030204"/>
            <a:ea typeface="+mn-ea"/>
            <a:cs typeface="Calibri"/>
          </a:endParaRPr>
        </a:p>
        <a:p>
          <a:pPr>
            <a:buClrTx/>
            <a:buSzTx/>
            <a:buFontTx/>
            <a:buNone/>
          </a:pPr>
          <a:r>
            <a:rPr kumimoji="0" lang="en-US" b="0" i="0" u="none" strike="noStrike" cap="none" spc="0" normalizeH="0" baseline="0" noProof="0" dirty="0">
              <a:ln>
                <a:noFill/>
              </a:ln>
              <a:solidFill>
                <a:schemeClr val="bg1"/>
              </a:solidFill>
              <a:effectLst/>
              <a:uLnTx/>
              <a:uFillTx/>
              <a:latin typeface="Calibri" panose="020F0502020204030204"/>
              <a:ea typeface="Calibri"/>
              <a:cs typeface="Calibri"/>
            </a:rPr>
            <a:t>in 4+ line</a:t>
          </a:r>
          <a:endParaRPr kumimoji="0" lang="en-US" b="0" i="0" u="none" strike="noStrike" cap="none" spc="0" normalizeH="0" baseline="0" noProof="0" dirty="0">
            <a:ln>
              <a:noFill/>
            </a:ln>
            <a:solidFill>
              <a:schemeClr val="bg1"/>
            </a:solidFill>
            <a:effectLst/>
            <a:uLnTx/>
            <a:uFillTx/>
            <a:latin typeface="Calibri" panose="020F0502020204030204"/>
            <a:ea typeface="+mn-ea"/>
            <a:cs typeface="+mn-cs"/>
          </a:endParaRPr>
        </a:p>
        <a:p>
          <a:pPr>
            <a:buClrTx/>
            <a:buSzTx/>
            <a:buFontTx/>
            <a:buNone/>
          </a:pPr>
          <a:r>
            <a:rPr kumimoji="0" lang="en-US" b="0" i="0" u="none" strike="noStrike" cap="none" spc="0" normalizeH="0" baseline="0" noProof="0" dirty="0">
              <a:ln>
                <a:noFill/>
              </a:ln>
              <a:solidFill>
                <a:schemeClr val="bg1"/>
              </a:solidFill>
              <a:effectLst/>
              <a:uLnTx/>
              <a:uFillTx/>
              <a:latin typeface="Calibri" panose="020F0502020204030204"/>
              <a:ea typeface="Calibri"/>
              <a:cs typeface="Calibri"/>
            </a:rPr>
            <a:t>2021</a:t>
          </a:r>
          <a:endParaRPr lang="en-US" dirty="0">
            <a:solidFill>
              <a:schemeClr val="bg1"/>
            </a:solidFill>
          </a:endParaRPr>
        </a:p>
      </dgm:t>
    </dgm:pt>
    <dgm:pt modelId="{37B8826B-0739-4F01-AB66-01F9BA303CDF}" type="parTrans" cxnId="{6ABEDC7A-2855-43C3-B94A-37CEF28D26EB}">
      <dgm:prSet/>
      <dgm:spPr/>
      <dgm:t>
        <a:bodyPr/>
        <a:lstStyle/>
        <a:p>
          <a:endParaRPr lang="en-US"/>
        </a:p>
      </dgm:t>
    </dgm:pt>
    <dgm:pt modelId="{1931A222-7983-4779-8F87-73A612F7BC35}" type="sibTrans" cxnId="{6ABEDC7A-2855-43C3-B94A-37CEF28D26EB}">
      <dgm:prSet/>
      <dgm:spPr/>
      <dgm:t>
        <a:bodyPr/>
        <a:lstStyle/>
        <a:p>
          <a:endParaRPr lang="en-US"/>
        </a:p>
      </dgm:t>
    </dgm:pt>
    <dgm:pt modelId="{C788F41B-01A7-4121-B7E5-9B92D1502A28}">
      <dgm:prSet phldrT="[Text]"/>
      <dgm:spPr/>
      <dgm:t>
        <a:bodyPr/>
        <a:lstStyle/>
        <a:p>
          <a:pPr>
            <a:buClrTx/>
            <a:buSzTx/>
            <a:buFontTx/>
            <a:buNone/>
          </a:pPr>
          <a:r>
            <a:rPr kumimoji="0" lang="en-US" b="0" i="0" u="none" strike="noStrike" cap="none" spc="0" normalizeH="0" baseline="0" noProof="0" dirty="0" err="1">
              <a:ln>
                <a:noFill/>
              </a:ln>
              <a:solidFill>
                <a:schemeClr val="bg1"/>
              </a:solidFill>
              <a:effectLst/>
              <a:uLnTx/>
              <a:uFillTx/>
              <a:latin typeface="Calibri" panose="020F0502020204030204"/>
              <a:ea typeface="Calibri"/>
              <a:cs typeface="Calibri"/>
            </a:rPr>
            <a:t>Cilta-cel</a:t>
          </a:r>
          <a:r>
            <a:rPr kumimoji="0" lang="en-US" b="0" i="0" u="none" strike="noStrike" cap="none" spc="0" normalizeH="0" baseline="0" noProof="0" dirty="0">
              <a:ln>
                <a:noFill/>
              </a:ln>
              <a:solidFill>
                <a:schemeClr val="bg1"/>
              </a:solidFill>
              <a:effectLst/>
              <a:uLnTx/>
              <a:uFillTx/>
              <a:latin typeface="Calibri" panose="020F0502020204030204"/>
              <a:ea typeface="Calibri"/>
              <a:cs typeface="Calibri"/>
            </a:rPr>
            <a:t> </a:t>
          </a:r>
        </a:p>
        <a:p>
          <a:pPr>
            <a:buClrTx/>
            <a:buSzTx/>
            <a:buFontTx/>
            <a:buNone/>
          </a:pPr>
          <a:r>
            <a:rPr kumimoji="0" lang="en-US" b="0" i="0" u="none" strike="noStrike" cap="none" spc="0" normalizeH="0" baseline="0" noProof="0" dirty="0">
              <a:ln>
                <a:noFill/>
              </a:ln>
              <a:solidFill>
                <a:schemeClr val="bg1"/>
              </a:solidFill>
              <a:effectLst/>
              <a:uLnTx/>
              <a:uFillTx/>
              <a:latin typeface="Calibri" panose="020F0502020204030204"/>
              <a:ea typeface="Calibri"/>
              <a:cs typeface="Calibri"/>
            </a:rPr>
            <a:t>(BCMA CAR T) </a:t>
          </a:r>
          <a:endParaRPr kumimoji="0" lang="en-US" b="0" i="0" u="none" strike="noStrike" cap="none" spc="0" normalizeH="0" baseline="0" noProof="0" dirty="0">
            <a:ln>
              <a:noFill/>
            </a:ln>
            <a:solidFill>
              <a:schemeClr val="bg1"/>
            </a:solidFill>
            <a:effectLst/>
            <a:uLnTx/>
            <a:uFillTx/>
            <a:latin typeface="Calibri" panose="020F0502020204030204"/>
            <a:ea typeface="+mn-ea"/>
            <a:cs typeface="Calibri"/>
          </a:endParaRPr>
        </a:p>
        <a:p>
          <a:pPr>
            <a:buClrTx/>
            <a:buSzTx/>
            <a:buFontTx/>
            <a:buNone/>
          </a:pPr>
          <a:r>
            <a:rPr kumimoji="0" lang="en-US" b="0" i="0" u="none" strike="noStrike" cap="none" spc="0" normalizeH="0" baseline="0" noProof="0" dirty="0">
              <a:ln>
                <a:noFill/>
              </a:ln>
              <a:solidFill>
                <a:schemeClr val="bg1"/>
              </a:solidFill>
              <a:effectLst/>
              <a:uLnTx/>
              <a:uFillTx/>
              <a:latin typeface="Calibri" panose="020F0502020204030204"/>
              <a:ea typeface="Calibri"/>
              <a:cs typeface="Calibri"/>
            </a:rPr>
            <a:t>in 4+ line</a:t>
          </a:r>
          <a:endParaRPr kumimoji="0" lang="en-US" b="0" i="0" u="none" strike="noStrike" cap="none" spc="0" normalizeH="0" baseline="0" noProof="0" dirty="0">
            <a:ln>
              <a:noFill/>
            </a:ln>
            <a:solidFill>
              <a:schemeClr val="bg1"/>
            </a:solidFill>
            <a:effectLst/>
            <a:uLnTx/>
            <a:uFillTx/>
            <a:latin typeface="Calibri" panose="020F0502020204030204"/>
            <a:ea typeface="+mn-ea"/>
            <a:cs typeface="+mn-cs"/>
          </a:endParaRPr>
        </a:p>
        <a:p>
          <a:pPr>
            <a:buClrTx/>
            <a:buSzTx/>
            <a:buFontTx/>
            <a:buNone/>
          </a:pPr>
          <a:r>
            <a:rPr kumimoji="0" lang="en-US" b="0" i="0" u="none" strike="noStrike" cap="none" spc="0" normalizeH="0" baseline="0" noProof="0" dirty="0">
              <a:ln>
                <a:noFill/>
              </a:ln>
              <a:solidFill>
                <a:schemeClr val="bg1"/>
              </a:solidFill>
              <a:effectLst/>
              <a:uLnTx/>
              <a:uFillTx/>
              <a:latin typeface="Calibri" panose="020F0502020204030204"/>
              <a:ea typeface="Calibri"/>
              <a:cs typeface="Calibri"/>
            </a:rPr>
            <a:t>2022</a:t>
          </a:r>
          <a:endParaRPr lang="en-US" dirty="0">
            <a:solidFill>
              <a:schemeClr val="bg1"/>
            </a:solidFill>
          </a:endParaRPr>
        </a:p>
      </dgm:t>
    </dgm:pt>
    <dgm:pt modelId="{7F3FDAF2-2CE9-469C-8949-94A6D5D601E8}" type="parTrans" cxnId="{509EB037-3301-489C-8A6B-D6D04CE9DC2F}">
      <dgm:prSet/>
      <dgm:spPr/>
      <dgm:t>
        <a:bodyPr/>
        <a:lstStyle/>
        <a:p>
          <a:endParaRPr lang="en-US"/>
        </a:p>
      </dgm:t>
    </dgm:pt>
    <dgm:pt modelId="{C0DBEC57-E275-4469-9778-FB5A76ABBC7B}" type="sibTrans" cxnId="{509EB037-3301-489C-8A6B-D6D04CE9DC2F}">
      <dgm:prSet/>
      <dgm:spPr/>
      <dgm:t>
        <a:bodyPr/>
        <a:lstStyle/>
        <a:p>
          <a:endParaRPr lang="en-US"/>
        </a:p>
      </dgm:t>
    </dgm:pt>
    <dgm:pt modelId="{6BBE507A-D687-4733-8D31-52B6723768A8}">
      <dgm:prSet phldrT="[Text]" custT="1"/>
      <dgm:spPr/>
      <dgm:t>
        <a:bodyPr/>
        <a:lstStyle/>
        <a:p>
          <a:pPr>
            <a:buClrTx/>
            <a:buSzTx/>
            <a:buFont typeface="Wingdings"/>
            <a:buChar char="Ø"/>
          </a:pPr>
          <a:r>
            <a:rPr kumimoji="0" lang="en-US" sz="2000" b="0" i="0" u="none" strike="noStrike" cap="none" spc="0" normalizeH="0" baseline="0" noProof="0" dirty="0">
              <a:ln>
                <a:noFill/>
              </a:ln>
              <a:solidFill>
                <a:srgbClr val="FFFF00"/>
              </a:solidFill>
              <a:effectLst/>
              <a:uLnTx/>
              <a:uFillTx/>
              <a:latin typeface="Calibri" panose="020F0502020204030204"/>
              <a:ea typeface="Calibri"/>
              <a:cs typeface="Calibri"/>
            </a:rPr>
            <a:t>Earlier lines</a:t>
          </a:r>
        </a:p>
        <a:p>
          <a:pPr>
            <a:buClrTx/>
            <a:buSzTx/>
            <a:buFont typeface="Wingdings"/>
            <a:buChar char="Ø"/>
          </a:pPr>
          <a:r>
            <a:rPr kumimoji="0" lang="en-US" sz="2000" b="0" i="0" u="none" strike="noStrike" cap="none" spc="0" normalizeH="0" baseline="0" noProof="0" dirty="0">
              <a:ln>
                <a:noFill/>
              </a:ln>
              <a:solidFill>
                <a:srgbClr val="FFFF00"/>
              </a:solidFill>
              <a:effectLst/>
              <a:uLnTx/>
              <a:uFillTx/>
              <a:latin typeface="Calibri" panose="020F0502020204030204"/>
              <a:ea typeface="Calibri"/>
              <a:cs typeface="Calibri"/>
            </a:rPr>
            <a:t>GPRC5D CAR T </a:t>
          </a:r>
        </a:p>
        <a:p>
          <a:pPr>
            <a:buClrTx/>
            <a:buSzTx/>
            <a:buFont typeface="Wingdings"/>
            <a:buChar char="Ø"/>
          </a:pPr>
          <a:r>
            <a:rPr kumimoji="0" lang="en-US" sz="2000" b="0" i="0" u="none" strike="noStrike" cap="none" spc="0" normalizeH="0" baseline="0" noProof="0" dirty="0">
              <a:ln>
                <a:noFill/>
              </a:ln>
              <a:solidFill>
                <a:srgbClr val="FFFF00"/>
              </a:solidFill>
              <a:effectLst/>
              <a:uLnTx/>
              <a:uFillTx/>
              <a:latin typeface="Calibri" panose="020F0502020204030204"/>
              <a:ea typeface="Calibri"/>
              <a:cs typeface="Calibri"/>
            </a:rPr>
            <a:t>Other targets</a:t>
          </a:r>
        </a:p>
        <a:p>
          <a:pPr>
            <a:buClrTx/>
            <a:buSzTx/>
            <a:buFont typeface="Wingdings"/>
            <a:buChar char="Ø"/>
          </a:pPr>
          <a:r>
            <a:rPr kumimoji="0" lang="en-US" sz="2000" b="0" i="0" u="none" strike="noStrike" cap="none" spc="0" normalizeH="0" baseline="0" noProof="0" dirty="0">
              <a:ln>
                <a:noFill/>
              </a:ln>
              <a:solidFill>
                <a:srgbClr val="FFFF00"/>
              </a:solidFill>
              <a:effectLst/>
              <a:uLnTx/>
              <a:uFillTx/>
              <a:latin typeface="Calibri" panose="020F0502020204030204"/>
              <a:ea typeface="Calibri"/>
              <a:cs typeface="Calibri"/>
            </a:rPr>
            <a:t>Manufacture platforms for CAR T</a:t>
          </a:r>
        </a:p>
        <a:p>
          <a:pPr>
            <a:buClrTx/>
            <a:buSzTx/>
            <a:buFont typeface="Wingdings"/>
            <a:buChar char="Ø"/>
          </a:pPr>
          <a:r>
            <a:rPr lang="en-US" sz="2000" dirty="0">
              <a:solidFill>
                <a:srgbClr val="FFFF00"/>
              </a:solidFill>
              <a:latin typeface="Calibri" panose="020F0502020204030204"/>
              <a:ea typeface="Calibri"/>
              <a:cs typeface="Calibri"/>
            </a:rPr>
            <a:t>Allogeneic CAR T</a:t>
          </a:r>
          <a:endParaRPr lang="en-US" sz="2000" dirty="0">
            <a:solidFill>
              <a:srgbClr val="FFFF00"/>
            </a:solidFill>
          </a:endParaRPr>
        </a:p>
      </dgm:t>
    </dgm:pt>
    <dgm:pt modelId="{E314B78C-4FF8-4EA3-8663-30662F2DF025}" type="parTrans" cxnId="{97654407-A802-4B95-8C62-9489EB7AB9C2}">
      <dgm:prSet/>
      <dgm:spPr/>
      <dgm:t>
        <a:bodyPr/>
        <a:lstStyle/>
        <a:p>
          <a:endParaRPr lang="en-US"/>
        </a:p>
      </dgm:t>
    </dgm:pt>
    <dgm:pt modelId="{9CEC17A0-AC50-4DB0-BE47-5FCB9EF9168F}" type="sibTrans" cxnId="{97654407-A802-4B95-8C62-9489EB7AB9C2}">
      <dgm:prSet/>
      <dgm:spPr/>
      <dgm:t>
        <a:bodyPr/>
        <a:lstStyle/>
        <a:p>
          <a:endParaRPr lang="en-US"/>
        </a:p>
      </dgm:t>
    </dgm:pt>
    <dgm:pt modelId="{0E7508BE-61C6-4DDB-A32D-BCB81AEBDFCA}" type="pres">
      <dgm:prSet presAssocID="{E2CA10A2-5F80-4634-A96E-B7E818483169}" presName="CompostProcess" presStyleCnt="0">
        <dgm:presLayoutVars>
          <dgm:dir/>
          <dgm:resizeHandles val="exact"/>
        </dgm:presLayoutVars>
      </dgm:prSet>
      <dgm:spPr/>
    </dgm:pt>
    <dgm:pt modelId="{BDDB39DB-E7DA-41CA-BF48-5D2AE2D45D4E}" type="pres">
      <dgm:prSet presAssocID="{E2CA10A2-5F80-4634-A96E-B7E818483169}" presName="arrow" presStyleLbl="bgShp" presStyleIdx="0" presStyleCnt="1"/>
      <dgm:spPr/>
    </dgm:pt>
    <dgm:pt modelId="{32C0541A-E09B-4348-B4F9-D3D832868E7D}" type="pres">
      <dgm:prSet presAssocID="{E2CA10A2-5F80-4634-A96E-B7E818483169}" presName="linearProcess" presStyleCnt="0"/>
      <dgm:spPr/>
    </dgm:pt>
    <dgm:pt modelId="{27C7259C-393C-4E69-B459-5EB547035F1B}" type="pres">
      <dgm:prSet presAssocID="{5CF273BF-9D72-4C4B-8C30-ADF3CED5F7AA}" presName="textNode" presStyleLbl="node1" presStyleIdx="0" presStyleCnt="3" custScaleX="75880" custScaleY="89375">
        <dgm:presLayoutVars>
          <dgm:bulletEnabled val="1"/>
        </dgm:presLayoutVars>
      </dgm:prSet>
      <dgm:spPr/>
    </dgm:pt>
    <dgm:pt modelId="{F8C7CB2B-3029-4840-87A3-305E740AA89B}" type="pres">
      <dgm:prSet presAssocID="{1931A222-7983-4779-8F87-73A612F7BC35}" presName="sibTrans" presStyleCnt="0"/>
      <dgm:spPr/>
    </dgm:pt>
    <dgm:pt modelId="{11615D3F-1193-48B0-97CA-C6DE408A781C}" type="pres">
      <dgm:prSet presAssocID="{C788F41B-01A7-4121-B7E5-9B92D1502A28}" presName="textNode" presStyleLbl="node1" presStyleIdx="1" presStyleCnt="3" custScaleX="84728" custScaleY="83007">
        <dgm:presLayoutVars>
          <dgm:bulletEnabled val="1"/>
        </dgm:presLayoutVars>
      </dgm:prSet>
      <dgm:spPr/>
    </dgm:pt>
    <dgm:pt modelId="{C1AD4592-8485-4F0D-91AC-E37C50E69CC7}" type="pres">
      <dgm:prSet presAssocID="{C0DBEC57-E275-4469-9778-FB5A76ABBC7B}" presName="sibTrans" presStyleCnt="0"/>
      <dgm:spPr/>
    </dgm:pt>
    <dgm:pt modelId="{E509E0CE-B5A1-4444-A72F-AFA03CF4C08D}" type="pres">
      <dgm:prSet presAssocID="{6BBE507A-D687-4733-8D31-52B6723768A8}" presName="textNode" presStyleLbl="node1" presStyleIdx="2" presStyleCnt="3" custScaleY="131828">
        <dgm:presLayoutVars>
          <dgm:bulletEnabled val="1"/>
        </dgm:presLayoutVars>
      </dgm:prSet>
      <dgm:spPr/>
    </dgm:pt>
  </dgm:ptLst>
  <dgm:cxnLst>
    <dgm:cxn modelId="{97654407-A802-4B95-8C62-9489EB7AB9C2}" srcId="{E2CA10A2-5F80-4634-A96E-B7E818483169}" destId="{6BBE507A-D687-4733-8D31-52B6723768A8}" srcOrd="2" destOrd="0" parTransId="{E314B78C-4FF8-4EA3-8663-30662F2DF025}" sibTransId="{9CEC17A0-AC50-4DB0-BE47-5FCB9EF9168F}"/>
    <dgm:cxn modelId="{632F7D1D-FEBB-4104-BDDF-A7C0007ABC3A}" type="presOf" srcId="{5CF273BF-9D72-4C4B-8C30-ADF3CED5F7AA}" destId="{27C7259C-393C-4E69-B459-5EB547035F1B}" srcOrd="0" destOrd="0" presId="urn:microsoft.com/office/officeart/2005/8/layout/hProcess9"/>
    <dgm:cxn modelId="{509EB037-3301-489C-8A6B-D6D04CE9DC2F}" srcId="{E2CA10A2-5F80-4634-A96E-B7E818483169}" destId="{C788F41B-01A7-4121-B7E5-9B92D1502A28}" srcOrd="1" destOrd="0" parTransId="{7F3FDAF2-2CE9-469C-8949-94A6D5D601E8}" sibTransId="{C0DBEC57-E275-4469-9778-FB5A76ABBC7B}"/>
    <dgm:cxn modelId="{6D49C938-BEFA-44A9-A9D5-ACA7D18CF945}" type="presOf" srcId="{6BBE507A-D687-4733-8D31-52B6723768A8}" destId="{E509E0CE-B5A1-4444-A72F-AFA03CF4C08D}" srcOrd="0" destOrd="0" presId="urn:microsoft.com/office/officeart/2005/8/layout/hProcess9"/>
    <dgm:cxn modelId="{756F2246-590D-46D8-BDEA-CBBD825A42CA}" type="presOf" srcId="{C788F41B-01A7-4121-B7E5-9B92D1502A28}" destId="{11615D3F-1193-48B0-97CA-C6DE408A781C}" srcOrd="0" destOrd="0" presId="urn:microsoft.com/office/officeart/2005/8/layout/hProcess9"/>
    <dgm:cxn modelId="{6ABEDC7A-2855-43C3-B94A-37CEF28D26EB}" srcId="{E2CA10A2-5F80-4634-A96E-B7E818483169}" destId="{5CF273BF-9D72-4C4B-8C30-ADF3CED5F7AA}" srcOrd="0" destOrd="0" parTransId="{37B8826B-0739-4F01-AB66-01F9BA303CDF}" sibTransId="{1931A222-7983-4779-8F87-73A612F7BC35}"/>
    <dgm:cxn modelId="{4AD303E3-E2EC-4650-A9CC-29EB9AA2CF18}" type="presOf" srcId="{E2CA10A2-5F80-4634-A96E-B7E818483169}" destId="{0E7508BE-61C6-4DDB-A32D-BCB81AEBDFCA}" srcOrd="0" destOrd="0" presId="urn:microsoft.com/office/officeart/2005/8/layout/hProcess9"/>
    <dgm:cxn modelId="{82F5995E-768E-4EDB-867D-642B1364B7E7}" type="presParOf" srcId="{0E7508BE-61C6-4DDB-A32D-BCB81AEBDFCA}" destId="{BDDB39DB-E7DA-41CA-BF48-5D2AE2D45D4E}" srcOrd="0" destOrd="0" presId="urn:microsoft.com/office/officeart/2005/8/layout/hProcess9"/>
    <dgm:cxn modelId="{ECAEF4B2-0797-4CF3-929C-106A02A7AE0F}" type="presParOf" srcId="{0E7508BE-61C6-4DDB-A32D-BCB81AEBDFCA}" destId="{32C0541A-E09B-4348-B4F9-D3D832868E7D}" srcOrd="1" destOrd="0" presId="urn:microsoft.com/office/officeart/2005/8/layout/hProcess9"/>
    <dgm:cxn modelId="{9CC42C03-3305-4054-AE0B-FB9E42950D57}" type="presParOf" srcId="{32C0541A-E09B-4348-B4F9-D3D832868E7D}" destId="{27C7259C-393C-4E69-B459-5EB547035F1B}" srcOrd="0" destOrd="0" presId="urn:microsoft.com/office/officeart/2005/8/layout/hProcess9"/>
    <dgm:cxn modelId="{D3BFD298-F1A0-43C6-B8AD-CE9F66F07C1B}" type="presParOf" srcId="{32C0541A-E09B-4348-B4F9-D3D832868E7D}" destId="{F8C7CB2B-3029-4840-87A3-305E740AA89B}" srcOrd="1" destOrd="0" presId="urn:microsoft.com/office/officeart/2005/8/layout/hProcess9"/>
    <dgm:cxn modelId="{FF25AACE-EF2A-4B73-9BFB-761A7985987C}" type="presParOf" srcId="{32C0541A-E09B-4348-B4F9-D3D832868E7D}" destId="{11615D3F-1193-48B0-97CA-C6DE408A781C}" srcOrd="2" destOrd="0" presId="urn:microsoft.com/office/officeart/2005/8/layout/hProcess9"/>
    <dgm:cxn modelId="{0D3E7AD2-402A-4788-BEF9-84506FF8BE5A}" type="presParOf" srcId="{32C0541A-E09B-4348-B4F9-D3D832868E7D}" destId="{C1AD4592-8485-4F0D-91AC-E37C50E69CC7}" srcOrd="3" destOrd="0" presId="urn:microsoft.com/office/officeart/2005/8/layout/hProcess9"/>
    <dgm:cxn modelId="{255A8A15-3D4C-4512-B45B-65FF99409CD4}" type="presParOf" srcId="{32C0541A-E09B-4348-B4F9-D3D832868E7D}" destId="{E509E0CE-B5A1-4444-A72F-AFA03CF4C08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F04BC6-B907-4F7D-906C-7925FBA8BC2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C23ADCA-ECB9-482F-94A6-29C169F4368E}">
      <dgm:prSet phldrT="[Text]"/>
      <dgm:spPr/>
      <dgm:t>
        <a:bodyPr/>
        <a:lstStyle/>
        <a:p>
          <a:pPr>
            <a:buNone/>
          </a:pPr>
          <a:r>
            <a:rPr lang="en-US" b="0" dirty="0">
              <a:solidFill>
                <a:srgbClr val="FFFFFF"/>
              </a:solidFill>
              <a:latin typeface="+mn-lt"/>
              <a:ea typeface="Roboto" pitchFamily="34" charset="-122"/>
              <a:cs typeface="Roboto" pitchFamily="34" charset="-120"/>
            </a:rPr>
            <a:t>Eligible Patients</a:t>
          </a:r>
          <a:endParaRPr lang="en-US" b="0" dirty="0">
            <a:latin typeface="+mn-lt"/>
          </a:endParaRPr>
        </a:p>
      </dgm:t>
    </dgm:pt>
    <dgm:pt modelId="{799B01AD-8BB4-43D6-89C6-BB482C9BA4F0}" type="parTrans" cxnId="{AE0CA86C-9B30-4C71-B5A7-7E2EAC846866}">
      <dgm:prSet/>
      <dgm:spPr/>
      <dgm:t>
        <a:bodyPr/>
        <a:lstStyle/>
        <a:p>
          <a:endParaRPr lang="en-US"/>
        </a:p>
      </dgm:t>
    </dgm:pt>
    <dgm:pt modelId="{057AEA5E-20CF-4B61-956F-3EA41344656B}" type="sibTrans" cxnId="{AE0CA86C-9B30-4C71-B5A7-7E2EAC846866}">
      <dgm:prSet/>
      <dgm:spPr/>
      <dgm:t>
        <a:bodyPr/>
        <a:lstStyle/>
        <a:p>
          <a:endParaRPr lang="en-US"/>
        </a:p>
      </dgm:t>
    </dgm:pt>
    <dgm:pt modelId="{92CECA71-1AA6-4650-82E8-7E12A9BBE3A0}">
      <dgm:prSet phldrT="[Text]"/>
      <dgm:spPr/>
      <dgm:t>
        <a:bodyPr/>
        <a:lstStyle/>
        <a:p>
          <a:pPr>
            <a:buSzPct val="100000"/>
            <a:buChar char="•"/>
          </a:pPr>
          <a:r>
            <a:rPr lang="en-US" dirty="0">
              <a:solidFill>
                <a:schemeClr val="tx1"/>
              </a:solidFill>
              <a:latin typeface="+mn-lt"/>
              <a:ea typeface="Roboto" pitchFamily="34" charset="-122"/>
              <a:cs typeface="Roboto" pitchFamily="34" charset="-120"/>
            </a:rPr>
            <a:t>RRMM</a:t>
          </a:r>
          <a:endParaRPr lang="en-US" dirty="0">
            <a:solidFill>
              <a:schemeClr val="tx1"/>
            </a:solidFill>
            <a:latin typeface="+mn-lt"/>
          </a:endParaRPr>
        </a:p>
      </dgm:t>
    </dgm:pt>
    <dgm:pt modelId="{BA757E2C-9869-41C3-89FE-659E92E39D25}" type="parTrans" cxnId="{CEEDF6BA-B197-4174-9B9A-FA0FF8B3B60A}">
      <dgm:prSet/>
      <dgm:spPr/>
      <dgm:t>
        <a:bodyPr/>
        <a:lstStyle/>
        <a:p>
          <a:endParaRPr lang="en-US"/>
        </a:p>
      </dgm:t>
    </dgm:pt>
    <dgm:pt modelId="{6B7C9316-E669-42E0-AADE-FA35A2392706}" type="sibTrans" cxnId="{CEEDF6BA-B197-4174-9B9A-FA0FF8B3B60A}">
      <dgm:prSet/>
      <dgm:spPr/>
      <dgm:t>
        <a:bodyPr/>
        <a:lstStyle/>
        <a:p>
          <a:endParaRPr lang="en-US"/>
        </a:p>
      </dgm:t>
    </dgm:pt>
    <dgm:pt modelId="{8CDECC61-998D-4AF8-AA6C-0158B25023B8}">
      <dgm:prSet phldrT="[Text]"/>
      <dgm:spPr/>
      <dgm:t>
        <a:bodyPr/>
        <a:lstStyle/>
        <a:p>
          <a:pPr>
            <a:buNone/>
          </a:pPr>
          <a:r>
            <a:rPr lang="en-US" b="0" dirty="0">
              <a:solidFill>
                <a:srgbClr val="FFFFFF"/>
              </a:solidFill>
              <a:latin typeface="+mn-lt"/>
              <a:ea typeface="Roboto" pitchFamily="34" charset="-122"/>
              <a:cs typeface="Roboto" pitchFamily="34" charset="-120"/>
            </a:rPr>
            <a:t>Safety/Efficacy</a:t>
          </a:r>
          <a:endParaRPr lang="en-US" b="0" dirty="0">
            <a:latin typeface="+mn-lt"/>
          </a:endParaRPr>
        </a:p>
      </dgm:t>
    </dgm:pt>
    <dgm:pt modelId="{D8E8FC67-8F86-4B19-BB37-E55DF24EC194}" type="parTrans" cxnId="{6A10E6EA-1F9B-4AF2-9ADA-DF7D9D9782CC}">
      <dgm:prSet/>
      <dgm:spPr/>
      <dgm:t>
        <a:bodyPr/>
        <a:lstStyle/>
        <a:p>
          <a:endParaRPr lang="en-US"/>
        </a:p>
      </dgm:t>
    </dgm:pt>
    <dgm:pt modelId="{A8EAAD8D-96CA-4527-8868-FC9D43882A27}" type="sibTrans" cxnId="{6A10E6EA-1F9B-4AF2-9ADA-DF7D9D9782CC}">
      <dgm:prSet/>
      <dgm:spPr/>
      <dgm:t>
        <a:bodyPr/>
        <a:lstStyle/>
        <a:p>
          <a:endParaRPr lang="en-US"/>
        </a:p>
      </dgm:t>
    </dgm:pt>
    <dgm:pt modelId="{93AEBFC6-A973-4D99-9EDB-C2001DF96982}">
      <dgm:prSet phldrT="[Text]"/>
      <dgm:spPr/>
      <dgm:t>
        <a:bodyPr/>
        <a:lstStyle/>
        <a:p>
          <a:pPr>
            <a:buFont typeface="Arial" panose="020B0604020202020204" pitchFamily="34" charset="0"/>
            <a:buChar char="•"/>
          </a:pPr>
          <a:r>
            <a:rPr lang="en-US" dirty="0">
              <a:solidFill>
                <a:schemeClr val="tx1"/>
              </a:solidFill>
              <a:latin typeface="+mn-lt"/>
              <a:ea typeface="Roboto" pitchFamily="34" charset="-122"/>
              <a:cs typeface="Roboto" pitchFamily="34" charset="-120"/>
            </a:rPr>
            <a:t>Ide-</a:t>
          </a:r>
          <a:r>
            <a:rPr lang="en-US" dirty="0" err="1">
              <a:solidFill>
                <a:schemeClr val="tx1"/>
              </a:solidFill>
              <a:latin typeface="+mn-lt"/>
              <a:ea typeface="Roboto" pitchFamily="34" charset="-122"/>
              <a:cs typeface="Roboto" pitchFamily="34" charset="-120"/>
            </a:rPr>
            <a:t>cel</a:t>
          </a:r>
          <a:r>
            <a:rPr lang="en-US" dirty="0">
              <a:solidFill>
                <a:schemeClr val="tx1"/>
              </a:solidFill>
              <a:latin typeface="+mn-lt"/>
              <a:ea typeface="Roboto" pitchFamily="34" charset="-122"/>
              <a:cs typeface="Roboto" pitchFamily="34" charset="-120"/>
            </a:rPr>
            <a:t> </a:t>
          </a:r>
          <a:endParaRPr lang="en-US" dirty="0">
            <a:solidFill>
              <a:schemeClr val="tx1"/>
            </a:solidFill>
            <a:latin typeface="+mn-lt"/>
          </a:endParaRPr>
        </a:p>
      </dgm:t>
    </dgm:pt>
    <dgm:pt modelId="{34010709-3681-4DF0-AF4A-216FE95BC52C}" type="parTrans" cxnId="{1C5A2C06-4E03-49D4-982E-01086FA686ED}">
      <dgm:prSet/>
      <dgm:spPr/>
      <dgm:t>
        <a:bodyPr/>
        <a:lstStyle/>
        <a:p>
          <a:endParaRPr lang="en-US"/>
        </a:p>
      </dgm:t>
    </dgm:pt>
    <dgm:pt modelId="{EDAAA461-68CC-4F9B-9E43-8386A1AC700A}" type="sibTrans" cxnId="{1C5A2C06-4E03-49D4-982E-01086FA686ED}">
      <dgm:prSet/>
      <dgm:spPr/>
      <dgm:t>
        <a:bodyPr/>
        <a:lstStyle/>
        <a:p>
          <a:endParaRPr lang="en-US"/>
        </a:p>
      </dgm:t>
    </dgm:pt>
    <dgm:pt modelId="{A7C95C84-2D0D-4671-836A-A5C8740318D6}">
      <dgm:prSet phldrT="[Text]"/>
      <dgm:spPr/>
      <dgm:t>
        <a:bodyPr/>
        <a:lstStyle/>
        <a:p>
          <a:r>
            <a:rPr lang="en-US" dirty="0"/>
            <a:t>Future</a:t>
          </a:r>
        </a:p>
      </dgm:t>
    </dgm:pt>
    <dgm:pt modelId="{94A36910-91B3-4957-82E4-2362E9D3827E}" type="parTrans" cxnId="{84DF016E-8512-44C0-89AA-95C2B98AFFB0}">
      <dgm:prSet/>
      <dgm:spPr/>
      <dgm:t>
        <a:bodyPr/>
        <a:lstStyle/>
        <a:p>
          <a:endParaRPr lang="en-US"/>
        </a:p>
      </dgm:t>
    </dgm:pt>
    <dgm:pt modelId="{1A4BD09D-2E56-425B-802B-8835CA50773F}" type="sibTrans" cxnId="{84DF016E-8512-44C0-89AA-95C2B98AFFB0}">
      <dgm:prSet/>
      <dgm:spPr/>
      <dgm:t>
        <a:bodyPr/>
        <a:lstStyle/>
        <a:p>
          <a:endParaRPr lang="en-US"/>
        </a:p>
      </dgm:t>
    </dgm:pt>
    <dgm:pt modelId="{CE50CC7E-88D7-42B4-8618-F36192D1F20D}">
      <dgm:prSet phldrT="[Text]"/>
      <dgm:spPr/>
      <dgm:t>
        <a:bodyPr/>
        <a:lstStyle/>
        <a:p>
          <a:pPr>
            <a:buSzPct val="100000"/>
            <a:buFont typeface="Arial" panose="020B0604020202020204" pitchFamily="34" charset="0"/>
            <a:buChar char="•"/>
          </a:pPr>
          <a:r>
            <a:rPr lang="en-US" b="0" dirty="0">
              <a:solidFill>
                <a:schemeClr val="tx1"/>
              </a:solidFill>
            </a:rPr>
            <a:t>Earlier lines: </a:t>
          </a:r>
        </a:p>
      </dgm:t>
    </dgm:pt>
    <dgm:pt modelId="{4DA771BB-552D-4F78-8DC1-8790BCCF02E9}" type="parTrans" cxnId="{BCBF03CA-4598-4C28-85E4-080C2ECB510F}">
      <dgm:prSet/>
      <dgm:spPr/>
      <dgm:t>
        <a:bodyPr/>
        <a:lstStyle/>
        <a:p>
          <a:endParaRPr lang="en-US"/>
        </a:p>
      </dgm:t>
    </dgm:pt>
    <dgm:pt modelId="{00B3B020-C84B-43C8-8E08-A0FEC6A8FB20}" type="sibTrans" cxnId="{BCBF03CA-4598-4C28-85E4-080C2ECB510F}">
      <dgm:prSet/>
      <dgm:spPr/>
      <dgm:t>
        <a:bodyPr/>
        <a:lstStyle/>
        <a:p>
          <a:endParaRPr lang="en-US"/>
        </a:p>
      </dgm:t>
    </dgm:pt>
    <dgm:pt modelId="{72FBF43C-77FE-4E03-8FE5-C0E1DAF5A64D}">
      <dgm:prSet phldrT="[Text]"/>
      <dgm:spPr/>
      <dgm:t>
        <a:bodyPr/>
        <a:lstStyle/>
        <a:p>
          <a:pPr>
            <a:buSzPct val="100000"/>
            <a:buFont typeface="Arial" panose="020B0604020202020204" pitchFamily="34" charset="0"/>
            <a:buChar char="•"/>
          </a:pPr>
          <a:r>
            <a:rPr lang="en-US" b="0" dirty="0">
              <a:solidFill>
                <a:schemeClr val="tx1"/>
              </a:solidFill>
            </a:rPr>
            <a:t>Novel Constructs/Targets</a:t>
          </a:r>
        </a:p>
      </dgm:t>
    </dgm:pt>
    <dgm:pt modelId="{6D7CDBA1-05FA-4B4D-A8E5-4F35F9C5479A}" type="parTrans" cxnId="{8384C4EE-E810-43B0-B9DE-ACC739CC0DD8}">
      <dgm:prSet/>
      <dgm:spPr/>
      <dgm:t>
        <a:bodyPr/>
        <a:lstStyle/>
        <a:p>
          <a:endParaRPr lang="en-US"/>
        </a:p>
      </dgm:t>
    </dgm:pt>
    <dgm:pt modelId="{0D5D94FC-C9F3-4C65-BF1B-A48969D50E86}" type="sibTrans" cxnId="{8384C4EE-E810-43B0-B9DE-ACC739CC0DD8}">
      <dgm:prSet/>
      <dgm:spPr/>
      <dgm:t>
        <a:bodyPr/>
        <a:lstStyle/>
        <a:p>
          <a:endParaRPr lang="en-US"/>
        </a:p>
      </dgm:t>
    </dgm:pt>
    <dgm:pt modelId="{DE054176-39A2-4822-A3A0-711F62C14EA0}">
      <dgm:prSet/>
      <dgm:spPr/>
      <dgm:t>
        <a:bodyPr/>
        <a:lstStyle/>
        <a:p>
          <a:pPr>
            <a:buFont typeface="Wingdings" panose="05000000000000000000" pitchFamily="2" charset="2"/>
            <a:buChar char="ü"/>
          </a:pPr>
          <a:r>
            <a:rPr lang="en-US" dirty="0">
              <a:solidFill>
                <a:schemeClr val="tx1"/>
              </a:solidFill>
              <a:latin typeface="+mn-lt"/>
              <a:ea typeface="Roboto" pitchFamily="34" charset="-122"/>
              <a:cs typeface="Roboto" pitchFamily="34" charset="-120"/>
            </a:rPr>
            <a:t>Refractory to 4 LOT</a:t>
          </a:r>
        </a:p>
      </dgm:t>
    </dgm:pt>
    <dgm:pt modelId="{31A27D3F-2CF2-47EB-A014-4B61340877DF}" type="parTrans" cxnId="{2883CFBA-669A-41DE-A919-569EC46519FB}">
      <dgm:prSet/>
      <dgm:spPr/>
      <dgm:t>
        <a:bodyPr/>
        <a:lstStyle/>
        <a:p>
          <a:endParaRPr lang="en-US"/>
        </a:p>
      </dgm:t>
    </dgm:pt>
    <dgm:pt modelId="{B4065E31-36B1-4386-B3DC-EF335104737E}" type="sibTrans" cxnId="{2883CFBA-669A-41DE-A919-569EC46519FB}">
      <dgm:prSet/>
      <dgm:spPr/>
      <dgm:t>
        <a:bodyPr/>
        <a:lstStyle/>
        <a:p>
          <a:endParaRPr lang="en-US"/>
        </a:p>
      </dgm:t>
    </dgm:pt>
    <dgm:pt modelId="{3B7AAC7C-08BE-4BB4-8C7D-9E9F919D940E}">
      <dgm:prSet/>
      <dgm:spPr/>
      <dgm:t>
        <a:bodyPr/>
        <a:lstStyle/>
        <a:p>
          <a:r>
            <a:rPr lang="en-US" dirty="0" err="1">
              <a:solidFill>
                <a:schemeClr val="tx1"/>
              </a:solidFill>
              <a:latin typeface="+mn-lt"/>
              <a:ea typeface="Roboto" pitchFamily="34" charset="-122"/>
              <a:cs typeface="Roboto" pitchFamily="34" charset="-120"/>
            </a:rPr>
            <a:t>Cilta-cel</a:t>
          </a:r>
          <a:endParaRPr lang="en-US" dirty="0">
            <a:solidFill>
              <a:schemeClr val="tx1"/>
            </a:solidFill>
            <a:latin typeface="+mn-lt"/>
          </a:endParaRPr>
        </a:p>
      </dgm:t>
    </dgm:pt>
    <dgm:pt modelId="{CC5FA5D8-D909-4428-AA92-01BAD3EAEF4A}" type="parTrans" cxnId="{D701849D-B870-481A-BEAE-FA3D27F4802C}">
      <dgm:prSet/>
      <dgm:spPr/>
      <dgm:t>
        <a:bodyPr/>
        <a:lstStyle/>
        <a:p>
          <a:endParaRPr lang="en-US"/>
        </a:p>
      </dgm:t>
    </dgm:pt>
    <dgm:pt modelId="{83D4E9A2-0796-4DC2-92EC-F7ADF19CC4C2}" type="sibTrans" cxnId="{D701849D-B870-481A-BEAE-FA3D27F4802C}">
      <dgm:prSet/>
      <dgm:spPr/>
      <dgm:t>
        <a:bodyPr/>
        <a:lstStyle/>
        <a:p>
          <a:endParaRPr lang="en-US"/>
        </a:p>
      </dgm:t>
    </dgm:pt>
    <dgm:pt modelId="{B0048328-FCBA-49D1-8D9F-ECBA3C06A0C9}">
      <dgm:prSet/>
      <dgm:spPr/>
      <dgm:t>
        <a:bodyPr/>
        <a:lstStyle/>
        <a:p>
          <a:pPr>
            <a:buFont typeface="Wingdings" panose="05000000000000000000" pitchFamily="2" charset="2"/>
            <a:buChar char="ü"/>
          </a:pPr>
          <a:r>
            <a:rPr lang="en-US" b="0" i="1" dirty="0">
              <a:solidFill>
                <a:schemeClr val="tx1"/>
              </a:solidFill>
            </a:rPr>
            <a:t>Approvals expected based on KarMMa-3 and CARTITUDE-4 </a:t>
          </a:r>
        </a:p>
      </dgm:t>
    </dgm:pt>
    <dgm:pt modelId="{B2322909-B53C-409D-B6FF-F2B32EF71ADC}" type="parTrans" cxnId="{A2660685-D8D0-471E-BA44-6A3B112B0D05}">
      <dgm:prSet/>
      <dgm:spPr/>
      <dgm:t>
        <a:bodyPr/>
        <a:lstStyle/>
        <a:p>
          <a:endParaRPr lang="en-US"/>
        </a:p>
      </dgm:t>
    </dgm:pt>
    <dgm:pt modelId="{BDBEE0BD-F96E-40C0-9309-F5B3D2E64D26}" type="sibTrans" cxnId="{A2660685-D8D0-471E-BA44-6A3B112B0D05}">
      <dgm:prSet/>
      <dgm:spPr/>
      <dgm:t>
        <a:bodyPr/>
        <a:lstStyle/>
        <a:p>
          <a:endParaRPr lang="en-US"/>
        </a:p>
      </dgm:t>
    </dgm:pt>
    <dgm:pt modelId="{052A28BD-DFF8-4CEE-A11F-EC832C7BDA6D}">
      <dgm:prSet/>
      <dgm:spPr/>
      <dgm:t>
        <a:bodyPr/>
        <a:lstStyle/>
        <a:p>
          <a:r>
            <a:rPr lang="en-US" b="0" dirty="0">
              <a:solidFill>
                <a:schemeClr val="tx1"/>
              </a:solidFill>
            </a:rPr>
            <a:t>Manufacturing Platform</a:t>
          </a:r>
        </a:p>
      </dgm:t>
    </dgm:pt>
    <dgm:pt modelId="{0C05B37B-749F-44DE-8040-ED34BD6A62D2}" type="parTrans" cxnId="{B147DB5F-7940-4ECC-9B61-7BE75FCBA7BC}">
      <dgm:prSet/>
      <dgm:spPr/>
      <dgm:t>
        <a:bodyPr/>
        <a:lstStyle/>
        <a:p>
          <a:endParaRPr lang="en-US"/>
        </a:p>
      </dgm:t>
    </dgm:pt>
    <dgm:pt modelId="{0271DBD7-F04F-4596-BE89-F057F5DA3F00}" type="sibTrans" cxnId="{B147DB5F-7940-4ECC-9B61-7BE75FCBA7BC}">
      <dgm:prSet/>
      <dgm:spPr/>
      <dgm:t>
        <a:bodyPr/>
        <a:lstStyle/>
        <a:p>
          <a:endParaRPr lang="en-US"/>
        </a:p>
      </dgm:t>
    </dgm:pt>
    <dgm:pt modelId="{121A9C64-2FA5-42CE-B97D-5E4EC64B098D}">
      <dgm:prSet/>
      <dgm:spPr/>
      <dgm:t>
        <a:bodyPr/>
        <a:lstStyle/>
        <a:p>
          <a:r>
            <a:rPr lang="en-US" b="0" dirty="0">
              <a:solidFill>
                <a:schemeClr val="tx1"/>
              </a:solidFill>
            </a:rPr>
            <a:t>Sequencing with </a:t>
          </a:r>
          <a:r>
            <a:rPr lang="en-US" b="0" dirty="0" err="1">
              <a:solidFill>
                <a:schemeClr val="tx1"/>
              </a:solidFill>
            </a:rPr>
            <a:t>bispecifics</a:t>
          </a:r>
          <a:r>
            <a:rPr lang="en-US" b="0" dirty="0">
              <a:solidFill>
                <a:schemeClr val="tx1"/>
              </a:solidFill>
            </a:rPr>
            <a:t> </a:t>
          </a:r>
        </a:p>
      </dgm:t>
    </dgm:pt>
    <dgm:pt modelId="{9452BC65-BC4E-4B25-A547-C70F52A1081F}" type="parTrans" cxnId="{475DFD09-A191-42A7-85FD-F0234EAA08EA}">
      <dgm:prSet/>
      <dgm:spPr/>
      <dgm:t>
        <a:bodyPr/>
        <a:lstStyle/>
        <a:p>
          <a:endParaRPr lang="en-US"/>
        </a:p>
      </dgm:t>
    </dgm:pt>
    <dgm:pt modelId="{C012073B-455A-44FB-987F-E922B1EB9FD5}" type="sibTrans" cxnId="{475DFD09-A191-42A7-85FD-F0234EAA08EA}">
      <dgm:prSet/>
      <dgm:spPr/>
      <dgm:t>
        <a:bodyPr/>
        <a:lstStyle/>
        <a:p>
          <a:endParaRPr lang="en-US"/>
        </a:p>
      </dgm:t>
    </dgm:pt>
    <dgm:pt modelId="{96200259-C04D-45F0-B41C-F12599F08F23}">
      <dgm:prSet phldrT="[Text]"/>
      <dgm:spPr/>
      <dgm:t>
        <a:bodyPr/>
        <a:lstStyle/>
        <a:p>
          <a:pPr>
            <a:buSzPct val="100000"/>
            <a:buFont typeface="Wingdings" panose="05000000000000000000" pitchFamily="2" charset="2"/>
            <a:buNone/>
          </a:pPr>
          <a:endParaRPr lang="en-US" dirty="0">
            <a:solidFill>
              <a:schemeClr val="tx1"/>
            </a:solidFill>
            <a:latin typeface="+mn-lt"/>
          </a:endParaRPr>
        </a:p>
      </dgm:t>
    </dgm:pt>
    <dgm:pt modelId="{5A3DD287-C00E-4668-9A67-69C49EC2E5DD}" type="parTrans" cxnId="{B5A47F1E-18E2-48B5-9AD0-86B25999BEA1}">
      <dgm:prSet/>
      <dgm:spPr/>
      <dgm:t>
        <a:bodyPr/>
        <a:lstStyle/>
        <a:p>
          <a:endParaRPr lang="en-US"/>
        </a:p>
      </dgm:t>
    </dgm:pt>
    <dgm:pt modelId="{D23A40B1-62A8-42EC-A2CB-40160449F661}" type="sibTrans" cxnId="{B5A47F1E-18E2-48B5-9AD0-86B25999BEA1}">
      <dgm:prSet/>
      <dgm:spPr/>
      <dgm:t>
        <a:bodyPr/>
        <a:lstStyle/>
        <a:p>
          <a:endParaRPr lang="en-US"/>
        </a:p>
      </dgm:t>
    </dgm:pt>
    <dgm:pt modelId="{3328B8DB-4E99-438F-9E10-8A121679750C}">
      <dgm:prSet phldrT="[Text]"/>
      <dgm:spPr/>
      <dgm:t>
        <a:bodyPr/>
        <a:lstStyle/>
        <a:p>
          <a:pPr>
            <a:buFont typeface="Arial" panose="020B0604020202020204" pitchFamily="34" charset="0"/>
            <a:buChar char="•"/>
          </a:pPr>
          <a:endParaRPr lang="en-US" dirty="0">
            <a:solidFill>
              <a:schemeClr val="tx1"/>
            </a:solidFill>
            <a:latin typeface="+mn-lt"/>
          </a:endParaRPr>
        </a:p>
      </dgm:t>
    </dgm:pt>
    <dgm:pt modelId="{0742F1CB-914A-4AE1-B177-345B877CBBED}" type="parTrans" cxnId="{92E5D00A-7FD6-40D5-9BE6-D80C96378A23}">
      <dgm:prSet/>
      <dgm:spPr/>
      <dgm:t>
        <a:bodyPr/>
        <a:lstStyle/>
        <a:p>
          <a:endParaRPr lang="en-US"/>
        </a:p>
      </dgm:t>
    </dgm:pt>
    <dgm:pt modelId="{A796FEC5-2986-41D5-91A2-69B74394F2F4}" type="sibTrans" cxnId="{92E5D00A-7FD6-40D5-9BE6-D80C96378A23}">
      <dgm:prSet/>
      <dgm:spPr/>
      <dgm:t>
        <a:bodyPr/>
        <a:lstStyle/>
        <a:p>
          <a:endParaRPr lang="en-US"/>
        </a:p>
      </dgm:t>
    </dgm:pt>
    <dgm:pt modelId="{5126D5C5-C011-45EB-B6FF-D11F496CF911}">
      <dgm:prSet phldrT="[Text]"/>
      <dgm:spPr/>
      <dgm:t>
        <a:bodyPr/>
        <a:lstStyle/>
        <a:p>
          <a:pPr>
            <a:buFont typeface="Arial" panose="020B0604020202020204" pitchFamily="34" charset="0"/>
            <a:buChar char="•"/>
          </a:pPr>
          <a:endParaRPr lang="en-US" dirty="0">
            <a:solidFill>
              <a:schemeClr val="tx1"/>
            </a:solidFill>
            <a:latin typeface="+mn-lt"/>
          </a:endParaRPr>
        </a:p>
      </dgm:t>
    </dgm:pt>
    <dgm:pt modelId="{BF9260E9-F092-40B4-8427-37ED04E4FF71}" type="parTrans" cxnId="{D095F0CD-02FA-4A56-B2CA-054007331AEA}">
      <dgm:prSet/>
      <dgm:spPr/>
      <dgm:t>
        <a:bodyPr/>
        <a:lstStyle/>
        <a:p>
          <a:endParaRPr lang="en-US"/>
        </a:p>
      </dgm:t>
    </dgm:pt>
    <dgm:pt modelId="{0236D0DB-EA1D-4C69-AC9F-F4769D22C162}" type="sibTrans" cxnId="{D095F0CD-02FA-4A56-B2CA-054007331AEA}">
      <dgm:prSet/>
      <dgm:spPr/>
      <dgm:t>
        <a:bodyPr/>
        <a:lstStyle/>
        <a:p>
          <a:endParaRPr lang="en-US"/>
        </a:p>
      </dgm:t>
    </dgm:pt>
    <dgm:pt modelId="{4C3B013B-FD33-4796-9BD3-CBC2BF4ED126}" type="pres">
      <dgm:prSet presAssocID="{A3F04BC6-B907-4F7D-906C-7925FBA8BC2F}" presName="Name0" presStyleCnt="0">
        <dgm:presLayoutVars>
          <dgm:dir/>
          <dgm:animLvl val="lvl"/>
          <dgm:resizeHandles val="exact"/>
        </dgm:presLayoutVars>
      </dgm:prSet>
      <dgm:spPr/>
    </dgm:pt>
    <dgm:pt modelId="{EFB97A22-9AE6-4CAA-BF24-90BA132ADADA}" type="pres">
      <dgm:prSet presAssocID="{AC23ADCA-ECB9-482F-94A6-29C169F4368E}" presName="composite" presStyleCnt="0"/>
      <dgm:spPr/>
    </dgm:pt>
    <dgm:pt modelId="{1462CA33-89B5-4775-BE33-79770A6587A7}" type="pres">
      <dgm:prSet presAssocID="{AC23ADCA-ECB9-482F-94A6-29C169F4368E}" presName="parTx" presStyleLbl="alignNode1" presStyleIdx="0" presStyleCnt="3">
        <dgm:presLayoutVars>
          <dgm:chMax val="0"/>
          <dgm:chPref val="0"/>
          <dgm:bulletEnabled val="1"/>
        </dgm:presLayoutVars>
      </dgm:prSet>
      <dgm:spPr/>
    </dgm:pt>
    <dgm:pt modelId="{8C98189A-7FBC-45A4-A52C-7BC069C4DB24}" type="pres">
      <dgm:prSet presAssocID="{AC23ADCA-ECB9-482F-94A6-29C169F4368E}" presName="desTx" presStyleLbl="alignAccFollowNode1" presStyleIdx="0" presStyleCnt="3">
        <dgm:presLayoutVars>
          <dgm:bulletEnabled val="1"/>
        </dgm:presLayoutVars>
      </dgm:prSet>
      <dgm:spPr/>
    </dgm:pt>
    <dgm:pt modelId="{B986B1E6-99E0-4A03-8680-AFCD89C7B7B1}" type="pres">
      <dgm:prSet presAssocID="{057AEA5E-20CF-4B61-956F-3EA41344656B}" presName="space" presStyleCnt="0"/>
      <dgm:spPr/>
    </dgm:pt>
    <dgm:pt modelId="{65C2DED4-302F-4415-81E0-4A4B54AB5D9F}" type="pres">
      <dgm:prSet presAssocID="{8CDECC61-998D-4AF8-AA6C-0158B25023B8}" presName="composite" presStyleCnt="0"/>
      <dgm:spPr/>
    </dgm:pt>
    <dgm:pt modelId="{6387105B-D128-4BF3-9D36-8902F7CC3F1F}" type="pres">
      <dgm:prSet presAssocID="{8CDECC61-998D-4AF8-AA6C-0158B25023B8}" presName="parTx" presStyleLbl="alignNode1" presStyleIdx="1" presStyleCnt="3">
        <dgm:presLayoutVars>
          <dgm:chMax val="0"/>
          <dgm:chPref val="0"/>
          <dgm:bulletEnabled val="1"/>
        </dgm:presLayoutVars>
      </dgm:prSet>
      <dgm:spPr/>
    </dgm:pt>
    <dgm:pt modelId="{4D73B88D-E21B-4F37-AB2C-81795D1236CD}" type="pres">
      <dgm:prSet presAssocID="{8CDECC61-998D-4AF8-AA6C-0158B25023B8}" presName="desTx" presStyleLbl="alignAccFollowNode1" presStyleIdx="1" presStyleCnt="3">
        <dgm:presLayoutVars>
          <dgm:bulletEnabled val="1"/>
        </dgm:presLayoutVars>
      </dgm:prSet>
      <dgm:spPr/>
    </dgm:pt>
    <dgm:pt modelId="{AA6F7FF6-C55E-40AF-90E7-D559ECE24376}" type="pres">
      <dgm:prSet presAssocID="{A8EAAD8D-96CA-4527-8868-FC9D43882A27}" presName="space" presStyleCnt="0"/>
      <dgm:spPr/>
    </dgm:pt>
    <dgm:pt modelId="{E8B6C4F6-3B25-4131-883F-E705277B3431}" type="pres">
      <dgm:prSet presAssocID="{A7C95C84-2D0D-4671-836A-A5C8740318D6}" presName="composite" presStyleCnt="0"/>
      <dgm:spPr/>
    </dgm:pt>
    <dgm:pt modelId="{04FAC895-629A-4BC9-9558-ACE0B01A7813}" type="pres">
      <dgm:prSet presAssocID="{A7C95C84-2D0D-4671-836A-A5C8740318D6}" presName="parTx" presStyleLbl="alignNode1" presStyleIdx="2" presStyleCnt="3">
        <dgm:presLayoutVars>
          <dgm:chMax val="0"/>
          <dgm:chPref val="0"/>
          <dgm:bulletEnabled val="1"/>
        </dgm:presLayoutVars>
      </dgm:prSet>
      <dgm:spPr/>
    </dgm:pt>
    <dgm:pt modelId="{84C3B22D-B044-455B-8914-65B6A4A39DA6}" type="pres">
      <dgm:prSet presAssocID="{A7C95C84-2D0D-4671-836A-A5C8740318D6}" presName="desTx" presStyleLbl="alignAccFollowNode1" presStyleIdx="2" presStyleCnt="3">
        <dgm:presLayoutVars>
          <dgm:bulletEnabled val="1"/>
        </dgm:presLayoutVars>
      </dgm:prSet>
      <dgm:spPr/>
    </dgm:pt>
  </dgm:ptLst>
  <dgm:cxnLst>
    <dgm:cxn modelId="{1C5A2C06-4E03-49D4-982E-01086FA686ED}" srcId="{8CDECC61-998D-4AF8-AA6C-0158B25023B8}" destId="{93AEBFC6-A973-4D99-9EDB-C2001DF96982}" srcOrd="0" destOrd="0" parTransId="{34010709-3681-4DF0-AF4A-216FE95BC52C}" sibTransId="{EDAAA461-68CC-4F9B-9E43-8386A1AC700A}"/>
    <dgm:cxn modelId="{475DFD09-A191-42A7-85FD-F0234EAA08EA}" srcId="{A7C95C84-2D0D-4671-836A-A5C8740318D6}" destId="{121A9C64-2FA5-42CE-B97D-5E4EC64B098D}" srcOrd="3" destOrd="0" parTransId="{9452BC65-BC4E-4B25-A547-C70F52A1081F}" sibTransId="{C012073B-455A-44FB-987F-E922B1EB9FD5}"/>
    <dgm:cxn modelId="{92E5D00A-7FD6-40D5-9BE6-D80C96378A23}" srcId="{8CDECC61-998D-4AF8-AA6C-0158B25023B8}" destId="{3328B8DB-4E99-438F-9E10-8A121679750C}" srcOrd="2" destOrd="0" parTransId="{0742F1CB-914A-4AE1-B177-345B877CBBED}" sibTransId="{A796FEC5-2986-41D5-91A2-69B74394F2F4}"/>
    <dgm:cxn modelId="{9ACC2D18-2871-4067-BF78-7E9A6F2EC2B3}" type="presOf" srcId="{72FBF43C-77FE-4E03-8FE5-C0E1DAF5A64D}" destId="{84C3B22D-B044-455B-8914-65B6A4A39DA6}" srcOrd="0" destOrd="2" presId="urn:microsoft.com/office/officeart/2005/8/layout/hList1"/>
    <dgm:cxn modelId="{B5A47F1E-18E2-48B5-9AD0-86B25999BEA1}" srcId="{AC23ADCA-ECB9-482F-94A6-29C169F4368E}" destId="{96200259-C04D-45F0-B41C-F12599F08F23}" srcOrd="1" destOrd="0" parTransId="{5A3DD287-C00E-4668-9A67-69C49EC2E5DD}" sibTransId="{D23A40B1-62A8-42EC-A2CB-40160449F661}"/>
    <dgm:cxn modelId="{B1F81330-8D39-49F8-8B76-5471374306C7}" type="presOf" srcId="{96200259-C04D-45F0-B41C-F12599F08F23}" destId="{8C98189A-7FBC-45A4-A52C-7BC069C4DB24}" srcOrd="0" destOrd="1" presId="urn:microsoft.com/office/officeart/2005/8/layout/hList1"/>
    <dgm:cxn modelId="{EA186A3D-FF79-4868-8828-A4E53F2C168B}" type="presOf" srcId="{8CDECC61-998D-4AF8-AA6C-0158B25023B8}" destId="{6387105B-D128-4BF3-9D36-8902F7CC3F1F}" srcOrd="0" destOrd="0" presId="urn:microsoft.com/office/officeart/2005/8/layout/hList1"/>
    <dgm:cxn modelId="{B147DB5F-7940-4ECC-9B61-7BE75FCBA7BC}" srcId="{A7C95C84-2D0D-4671-836A-A5C8740318D6}" destId="{052A28BD-DFF8-4CEE-A11F-EC832C7BDA6D}" srcOrd="2" destOrd="0" parTransId="{0C05B37B-749F-44DE-8040-ED34BD6A62D2}" sibTransId="{0271DBD7-F04F-4596-BE89-F057F5DA3F00}"/>
    <dgm:cxn modelId="{54C5F062-B586-48C2-92EB-E500487D3515}" type="presOf" srcId="{93AEBFC6-A973-4D99-9EDB-C2001DF96982}" destId="{4D73B88D-E21B-4F37-AB2C-81795D1236CD}" srcOrd="0" destOrd="0" presId="urn:microsoft.com/office/officeart/2005/8/layout/hList1"/>
    <dgm:cxn modelId="{AE0CA86C-9B30-4C71-B5A7-7E2EAC846866}" srcId="{A3F04BC6-B907-4F7D-906C-7925FBA8BC2F}" destId="{AC23ADCA-ECB9-482F-94A6-29C169F4368E}" srcOrd="0" destOrd="0" parTransId="{799B01AD-8BB4-43D6-89C6-BB482C9BA4F0}" sibTransId="{057AEA5E-20CF-4B61-956F-3EA41344656B}"/>
    <dgm:cxn modelId="{84DF016E-8512-44C0-89AA-95C2B98AFFB0}" srcId="{A3F04BC6-B907-4F7D-906C-7925FBA8BC2F}" destId="{A7C95C84-2D0D-4671-836A-A5C8740318D6}" srcOrd="2" destOrd="0" parTransId="{94A36910-91B3-4957-82E4-2362E9D3827E}" sibTransId="{1A4BD09D-2E56-425B-802B-8835CA50773F}"/>
    <dgm:cxn modelId="{55DFF354-5064-4655-9345-C43322737D72}" type="presOf" srcId="{CE50CC7E-88D7-42B4-8618-F36192D1F20D}" destId="{84C3B22D-B044-455B-8914-65B6A4A39DA6}" srcOrd="0" destOrd="0" presId="urn:microsoft.com/office/officeart/2005/8/layout/hList1"/>
    <dgm:cxn modelId="{962F4056-61E2-4C51-AAAF-B7F597BC0B58}" type="presOf" srcId="{5126D5C5-C011-45EB-B6FF-D11F496CF911}" destId="{4D73B88D-E21B-4F37-AB2C-81795D1236CD}" srcOrd="0" destOrd="1" presId="urn:microsoft.com/office/officeart/2005/8/layout/hList1"/>
    <dgm:cxn modelId="{DFF70A7B-D8FE-47DE-9D16-7801D86DA18A}" type="presOf" srcId="{92CECA71-1AA6-4650-82E8-7E12A9BBE3A0}" destId="{8C98189A-7FBC-45A4-A52C-7BC069C4DB24}" srcOrd="0" destOrd="0" presId="urn:microsoft.com/office/officeart/2005/8/layout/hList1"/>
    <dgm:cxn modelId="{1D312E84-3DFE-47C1-8F2C-AB035A54B340}" type="presOf" srcId="{A3F04BC6-B907-4F7D-906C-7925FBA8BC2F}" destId="{4C3B013B-FD33-4796-9BD3-CBC2BF4ED126}" srcOrd="0" destOrd="0" presId="urn:microsoft.com/office/officeart/2005/8/layout/hList1"/>
    <dgm:cxn modelId="{CEC0FE84-61FE-46EB-A08F-BE9101DC7A8B}" type="presOf" srcId="{3B7AAC7C-08BE-4BB4-8C7D-9E9F919D940E}" destId="{4D73B88D-E21B-4F37-AB2C-81795D1236CD}" srcOrd="0" destOrd="3" presId="urn:microsoft.com/office/officeart/2005/8/layout/hList1"/>
    <dgm:cxn modelId="{A2660685-D8D0-471E-BA44-6A3B112B0D05}" srcId="{CE50CC7E-88D7-42B4-8618-F36192D1F20D}" destId="{B0048328-FCBA-49D1-8D9F-ECBA3C06A0C9}" srcOrd="0" destOrd="0" parTransId="{B2322909-B53C-409D-B6FF-F2B32EF71ADC}" sibTransId="{BDBEE0BD-F96E-40C0-9309-F5B3D2E64D26}"/>
    <dgm:cxn modelId="{09533E91-EF05-460E-BE6B-7785962547E7}" type="presOf" srcId="{121A9C64-2FA5-42CE-B97D-5E4EC64B098D}" destId="{84C3B22D-B044-455B-8914-65B6A4A39DA6}" srcOrd="0" destOrd="4" presId="urn:microsoft.com/office/officeart/2005/8/layout/hList1"/>
    <dgm:cxn modelId="{D701849D-B870-481A-BEAE-FA3D27F4802C}" srcId="{8CDECC61-998D-4AF8-AA6C-0158B25023B8}" destId="{3B7AAC7C-08BE-4BB4-8C7D-9E9F919D940E}" srcOrd="3" destOrd="0" parTransId="{CC5FA5D8-D909-4428-AA92-01BAD3EAEF4A}" sibTransId="{83D4E9A2-0796-4DC2-92EC-F7ADF19CC4C2}"/>
    <dgm:cxn modelId="{BBAB77A9-9D29-4B02-A28A-1C29213583EB}" type="presOf" srcId="{AC23ADCA-ECB9-482F-94A6-29C169F4368E}" destId="{1462CA33-89B5-4775-BE33-79770A6587A7}" srcOrd="0" destOrd="0" presId="urn:microsoft.com/office/officeart/2005/8/layout/hList1"/>
    <dgm:cxn modelId="{3A4E42B8-E935-4D66-A222-8EBD900359A3}" type="presOf" srcId="{3328B8DB-4E99-438F-9E10-8A121679750C}" destId="{4D73B88D-E21B-4F37-AB2C-81795D1236CD}" srcOrd="0" destOrd="2" presId="urn:microsoft.com/office/officeart/2005/8/layout/hList1"/>
    <dgm:cxn modelId="{82CA08B9-3A9E-4C07-A8C7-A5269B588DC1}" type="presOf" srcId="{052A28BD-DFF8-4CEE-A11F-EC832C7BDA6D}" destId="{84C3B22D-B044-455B-8914-65B6A4A39DA6}" srcOrd="0" destOrd="3" presId="urn:microsoft.com/office/officeart/2005/8/layout/hList1"/>
    <dgm:cxn modelId="{2883CFBA-669A-41DE-A919-569EC46519FB}" srcId="{96200259-C04D-45F0-B41C-F12599F08F23}" destId="{DE054176-39A2-4822-A3A0-711F62C14EA0}" srcOrd="0" destOrd="0" parTransId="{31A27D3F-2CF2-47EB-A014-4B61340877DF}" sibTransId="{B4065E31-36B1-4386-B3DC-EF335104737E}"/>
    <dgm:cxn modelId="{CEEDF6BA-B197-4174-9B9A-FA0FF8B3B60A}" srcId="{AC23ADCA-ECB9-482F-94A6-29C169F4368E}" destId="{92CECA71-1AA6-4650-82E8-7E12A9BBE3A0}" srcOrd="0" destOrd="0" parTransId="{BA757E2C-9869-41C3-89FE-659E92E39D25}" sibTransId="{6B7C9316-E669-42E0-AADE-FA35A2392706}"/>
    <dgm:cxn modelId="{ABE2B2C4-908B-4815-8435-3DC9B15AE4C7}" type="presOf" srcId="{A7C95C84-2D0D-4671-836A-A5C8740318D6}" destId="{04FAC895-629A-4BC9-9558-ACE0B01A7813}" srcOrd="0" destOrd="0" presId="urn:microsoft.com/office/officeart/2005/8/layout/hList1"/>
    <dgm:cxn modelId="{BCBF03CA-4598-4C28-85E4-080C2ECB510F}" srcId="{A7C95C84-2D0D-4671-836A-A5C8740318D6}" destId="{CE50CC7E-88D7-42B4-8618-F36192D1F20D}" srcOrd="0" destOrd="0" parTransId="{4DA771BB-552D-4F78-8DC1-8790BCCF02E9}" sibTransId="{00B3B020-C84B-43C8-8E08-A0FEC6A8FB20}"/>
    <dgm:cxn modelId="{D095F0CD-02FA-4A56-B2CA-054007331AEA}" srcId="{8CDECC61-998D-4AF8-AA6C-0158B25023B8}" destId="{5126D5C5-C011-45EB-B6FF-D11F496CF911}" srcOrd="1" destOrd="0" parTransId="{BF9260E9-F092-40B4-8427-37ED04E4FF71}" sibTransId="{0236D0DB-EA1D-4C69-AC9F-F4769D22C162}"/>
    <dgm:cxn modelId="{6A10E6EA-1F9B-4AF2-9ADA-DF7D9D9782CC}" srcId="{A3F04BC6-B907-4F7D-906C-7925FBA8BC2F}" destId="{8CDECC61-998D-4AF8-AA6C-0158B25023B8}" srcOrd="1" destOrd="0" parTransId="{D8E8FC67-8F86-4B19-BB37-E55DF24EC194}" sibTransId="{A8EAAD8D-96CA-4527-8868-FC9D43882A27}"/>
    <dgm:cxn modelId="{8384C4EE-E810-43B0-B9DE-ACC739CC0DD8}" srcId="{A7C95C84-2D0D-4671-836A-A5C8740318D6}" destId="{72FBF43C-77FE-4E03-8FE5-C0E1DAF5A64D}" srcOrd="1" destOrd="0" parTransId="{6D7CDBA1-05FA-4B4D-A8E5-4F35F9C5479A}" sibTransId="{0D5D94FC-C9F3-4C65-BF1B-A48969D50E86}"/>
    <dgm:cxn modelId="{49E7D3F0-963F-41AB-A91D-C5871638AF4C}" type="presOf" srcId="{DE054176-39A2-4822-A3A0-711F62C14EA0}" destId="{8C98189A-7FBC-45A4-A52C-7BC069C4DB24}" srcOrd="0" destOrd="2" presId="urn:microsoft.com/office/officeart/2005/8/layout/hList1"/>
    <dgm:cxn modelId="{3D923FFC-BF31-48B0-81E8-954FD1A43E37}" type="presOf" srcId="{B0048328-FCBA-49D1-8D9F-ECBA3C06A0C9}" destId="{84C3B22D-B044-455B-8914-65B6A4A39DA6}" srcOrd="0" destOrd="1" presId="urn:microsoft.com/office/officeart/2005/8/layout/hList1"/>
    <dgm:cxn modelId="{EAB7B2C7-2BFD-4894-A1CF-20889AE97952}" type="presParOf" srcId="{4C3B013B-FD33-4796-9BD3-CBC2BF4ED126}" destId="{EFB97A22-9AE6-4CAA-BF24-90BA132ADADA}" srcOrd="0" destOrd="0" presId="urn:microsoft.com/office/officeart/2005/8/layout/hList1"/>
    <dgm:cxn modelId="{AA1507CB-7C1D-4BC7-BD65-A4377FBDAB94}" type="presParOf" srcId="{EFB97A22-9AE6-4CAA-BF24-90BA132ADADA}" destId="{1462CA33-89B5-4775-BE33-79770A6587A7}" srcOrd="0" destOrd="0" presId="urn:microsoft.com/office/officeart/2005/8/layout/hList1"/>
    <dgm:cxn modelId="{6CA38AAB-8E78-4859-A6BD-4827F4D3EA76}" type="presParOf" srcId="{EFB97A22-9AE6-4CAA-BF24-90BA132ADADA}" destId="{8C98189A-7FBC-45A4-A52C-7BC069C4DB24}" srcOrd="1" destOrd="0" presId="urn:microsoft.com/office/officeart/2005/8/layout/hList1"/>
    <dgm:cxn modelId="{958D4670-0982-43DD-86F7-7C9AAC48D4C0}" type="presParOf" srcId="{4C3B013B-FD33-4796-9BD3-CBC2BF4ED126}" destId="{B986B1E6-99E0-4A03-8680-AFCD89C7B7B1}" srcOrd="1" destOrd="0" presId="urn:microsoft.com/office/officeart/2005/8/layout/hList1"/>
    <dgm:cxn modelId="{40EF0EB2-ADD6-4E66-A3C7-3413AD1485D8}" type="presParOf" srcId="{4C3B013B-FD33-4796-9BD3-CBC2BF4ED126}" destId="{65C2DED4-302F-4415-81E0-4A4B54AB5D9F}" srcOrd="2" destOrd="0" presId="urn:microsoft.com/office/officeart/2005/8/layout/hList1"/>
    <dgm:cxn modelId="{9461B97D-C140-41C9-A455-3DFDA4E0356B}" type="presParOf" srcId="{65C2DED4-302F-4415-81E0-4A4B54AB5D9F}" destId="{6387105B-D128-4BF3-9D36-8902F7CC3F1F}" srcOrd="0" destOrd="0" presId="urn:microsoft.com/office/officeart/2005/8/layout/hList1"/>
    <dgm:cxn modelId="{506879B4-0149-4FD9-BA70-E7DDA4939186}" type="presParOf" srcId="{65C2DED4-302F-4415-81E0-4A4B54AB5D9F}" destId="{4D73B88D-E21B-4F37-AB2C-81795D1236CD}" srcOrd="1" destOrd="0" presId="urn:microsoft.com/office/officeart/2005/8/layout/hList1"/>
    <dgm:cxn modelId="{20887064-05E3-41EC-9E33-F184606EAFED}" type="presParOf" srcId="{4C3B013B-FD33-4796-9BD3-CBC2BF4ED126}" destId="{AA6F7FF6-C55E-40AF-90E7-D559ECE24376}" srcOrd="3" destOrd="0" presId="urn:microsoft.com/office/officeart/2005/8/layout/hList1"/>
    <dgm:cxn modelId="{ACF43291-10B0-456E-8F96-4E26BBA17FB2}" type="presParOf" srcId="{4C3B013B-FD33-4796-9BD3-CBC2BF4ED126}" destId="{E8B6C4F6-3B25-4131-883F-E705277B3431}" srcOrd="4" destOrd="0" presId="urn:microsoft.com/office/officeart/2005/8/layout/hList1"/>
    <dgm:cxn modelId="{1CABEA92-0D7A-4E38-AC18-D84628A4486A}" type="presParOf" srcId="{E8B6C4F6-3B25-4131-883F-E705277B3431}" destId="{04FAC895-629A-4BC9-9558-ACE0B01A7813}" srcOrd="0" destOrd="0" presId="urn:microsoft.com/office/officeart/2005/8/layout/hList1"/>
    <dgm:cxn modelId="{FFA62B1E-C0FF-4F49-A253-625DD2CEFB57}" type="presParOf" srcId="{E8B6C4F6-3B25-4131-883F-E705277B3431}" destId="{84C3B22D-B044-455B-8914-65B6A4A39DA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AFEE2-9904-4174-98B6-67C0C03FCF6C}">
      <dsp:nvSpPr>
        <dsp:cNvPr id="0" name=""/>
        <dsp:cNvSpPr/>
      </dsp:nvSpPr>
      <dsp:spPr>
        <a:xfrm>
          <a:off x="82613" y="1727046"/>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B2319C-9BE9-495C-999D-6BE0521E1DE0}">
      <dsp:nvSpPr>
        <dsp:cNvPr id="0" name=""/>
        <dsp:cNvSpPr/>
      </dsp:nvSpPr>
      <dsp:spPr>
        <a:xfrm>
          <a:off x="271034" y="1915467"/>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E4C48-BF0A-4D7A-9813-AA89DF1B7B30}">
      <dsp:nvSpPr>
        <dsp:cNvPr id="0" name=""/>
        <dsp:cNvSpPr/>
      </dsp:nvSpPr>
      <dsp:spPr>
        <a:xfrm>
          <a:off x="1172126"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Calibri" panose="020F0502020204030204" pitchFamily="34" charset="0"/>
              <a:cs typeface="Calibri" panose="020F0502020204030204" pitchFamily="34" charset="0"/>
            </a:rPr>
            <a:t>Identifying eligible RRMM patients: Current indications</a:t>
          </a:r>
        </a:p>
      </dsp:txBody>
      <dsp:txXfrm>
        <a:off x="1172126" y="1727046"/>
        <a:ext cx="2114937" cy="897246"/>
      </dsp:txXfrm>
    </dsp:sp>
    <dsp:sp modelId="{FFC12305-8B8F-4AAB-8112-C95DFDEDE1DD}">
      <dsp:nvSpPr>
        <dsp:cNvPr id="0" name=""/>
        <dsp:cNvSpPr/>
      </dsp:nvSpPr>
      <dsp:spPr>
        <a:xfrm>
          <a:off x="3655575" y="1727046"/>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A56318-370A-47F0-8587-6F65A92ADCB5}">
      <dsp:nvSpPr>
        <dsp:cNvPr id="0" name=""/>
        <dsp:cNvSpPr/>
      </dsp:nvSpPr>
      <dsp:spPr>
        <a:xfrm>
          <a:off x="3843996" y="1915467"/>
          <a:ext cx="520402" cy="52040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1BC785-5548-4E5E-A81F-339A7454F8ED}">
      <dsp:nvSpPr>
        <dsp:cNvPr id="0" name=""/>
        <dsp:cNvSpPr/>
      </dsp:nvSpPr>
      <dsp:spPr>
        <a:xfrm>
          <a:off x="4745088"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Calibri" panose="020F0502020204030204" pitchFamily="34" charset="0"/>
              <a:cs typeface="Calibri" panose="020F0502020204030204" pitchFamily="34" charset="0"/>
            </a:rPr>
            <a:t>Efficacy and safety of approved therapies</a:t>
          </a:r>
        </a:p>
      </dsp:txBody>
      <dsp:txXfrm>
        <a:off x="4745088" y="1727046"/>
        <a:ext cx="2114937" cy="897246"/>
      </dsp:txXfrm>
    </dsp:sp>
    <dsp:sp modelId="{06352C49-95CC-464D-A512-5D63C7C26F81}">
      <dsp:nvSpPr>
        <dsp:cNvPr id="0" name=""/>
        <dsp:cNvSpPr/>
      </dsp:nvSpPr>
      <dsp:spPr>
        <a:xfrm>
          <a:off x="7228536" y="1727046"/>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1B2640-BA28-4267-85C8-63762A9BA336}">
      <dsp:nvSpPr>
        <dsp:cNvPr id="0" name=""/>
        <dsp:cNvSpPr/>
      </dsp:nvSpPr>
      <dsp:spPr>
        <a:xfrm>
          <a:off x="7416958" y="1915467"/>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2C742D-C7A8-49A3-87F6-FDBB7E809121}">
      <dsp:nvSpPr>
        <dsp:cNvPr id="0" name=""/>
        <dsp:cNvSpPr/>
      </dsp:nvSpPr>
      <dsp:spPr>
        <a:xfrm>
          <a:off x="8318049"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Calibri" panose="020F0502020204030204" pitchFamily="34" charset="0"/>
              <a:cs typeface="Calibri" panose="020F0502020204030204" pitchFamily="34" charset="0"/>
            </a:rPr>
            <a:t>Future and Clinical Trial Landscape</a:t>
          </a:r>
        </a:p>
      </dsp:txBody>
      <dsp:txXfrm>
        <a:off x="8318049" y="1727046"/>
        <a:ext cx="2114937" cy="89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B39DB-E7DA-41CA-BF48-5D2AE2D45D4E}">
      <dsp:nvSpPr>
        <dsp:cNvPr id="0" name=""/>
        <dsp:cNvSpPr/>
      </dsp:nvSpPr>
      <dsp:spPr>
        <a:xfrm>
          <a:off x="852349" y="0"/>
          <a:ext cx="9659963"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C7259C-393C-4E69-B459-5EB547035F1B}">
      <dsp:nvSpPr>
        <dsp:cNvPr id="0" name=""/>
        <dsp:cNvSpPr/>
      </dsp:nvSpPr>
      <dsp:spPr>
        <a:xfrm>
          <a:off x="167361" y="1397867"/>
          <a:ext cx="2964330" cy="15556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dirty="0">
              <a:ln>
                <a:noFill/>
              </a:ln>
              <a:solidFill>
                <a:schemeClr val="bg1"/>
              </a:solidFill>
              <a:effectLst/>
              <a:uLnTx/>
              <a:uFillTx/>
              <a:latin typeface="Calibri" panose="020F0502020204030204"/>
              <a:ea typeface="Calibri"/>
              <a:cs typeface="Calibri"/>
            </a:rPr>
            <a:t>Ide-</a:t>
          </a:r>
          <a:r>
            <a:rPr kumimoji="0" lang="en-US" sz="1600" b="0" i="0" u="none" strike="noStrike" kern="1200" cap="none" spc="0" normalizeH="0" baseline="0" noProof="0" dirty="0" err="1">
              <a:ln>
                <a:noFill/>
              </a:ln>
              <a:solidFill>
                <a:schemeClr val="bg1"/>
              </a:solidFill>
              <a:effectLst/>
              <a:uLnTx/>
              <a:uFillTx/>
              <a:latin typeface="Calibri" panose="020F0502020204030204"/>
              <a:ea typeface="Calibri"/>
              <a:cs typeface="Calibri"/>
            </a:rPr>
            <a:t>cel</a:t>
          </a:r>
          <a:r>
            <a:rPr kumimoji="0" lang="en-US" sz="1600" b="0" i="0" u="none" strike="noStrike" kern="1200" cap="none" spc="0" normalizeH="0" baseline="0" noProof="0" dirty="0">
              <a:ln>
                <a:noFill/>
              </a:ln>
              <a:solidFill>
                <a:schemeClr val="bg1"/>
              </a:solidFill>
              <a:effectLst/>
              <a:uLnTx/>
              <a:uFillTx/>
              <a:latin typeface="Calibri" panose="020F0502020204030204"/>
              <a:ea typeface="Calibri"/>
              <a:cs typeface="Calibri"/>
            </a:rPr>
            <a:t> </a:t>
          </a:r>
        </a:p>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dirty="0">
              <a:ln>
                <a:noFill/>
              </a:ln>
              <a:solidFill>
                <a:schemeClr val="bg1"/>
              </a:solidFill>
              <a:effectLst/>
              <a:uLnTx/>
              <a:uFillTx/>
              <a:latin typeface="Calibri" panose="020F0502020204030204"/>
              <a:ea typeface="Calibri"/>
              <a:cs typeface="Calibri"/>
            </a:rPr>
            <a:t>(BCMA CAR T)</a:t>
          </a:r>
          <a:endPar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Calibri"/>
          </a:endParaRPr>
        </a:p>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dirty="0">
              <a:ln>
                <a:noFill/>
              </a:ln>
              <a:solidFill>
                <a:schemeClr val="bg1"/>
              </a:solidFill>
              <a:effectLst/>
              <a:uLnTx/>
              <a:uFillTx/>
              <a:latin typeface="Calibri" panose="020F0502020204030204"/>
              <a:ea typeface="Calibri"/>
              <a:cs typeface="Calibri"/>
            </a:rPr>
            <a:t>in 4+ line</a:t>
          </a:r>
          <a:endPar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dirty="0">
              <a:ln>
                <a:noFill/>
              </a:ln>
              <a:solidFill>
                <a:schemeClr val="bg1"/>
              </a:solidFill>
              <a:effectLst/>
              <a:uLnTx/>
              <a:uFillTx/>
              <a:latin typeface="Calibri" panose="020F0502020204030204"/>
              <a:ea typeface="Calibri"/>
              <a:cs typeface="Calibri"/>
            </a:rPr>
            <a:t>2021</a:t>
          </a:r>
          <a:endParaRPr lang="en-US" sz="1600" kern="1200" dirty="0">
            <a:solidFill>
              <a:schemeClr val="bg1"/>
            </a:solidFill>
          </a:endParaRPr>
        </a:p>
      </dsp:txBody>
      <dsp:txXfrm>
        <a:off x="243299" y="1473805"/>
        <a:ext cx="2812454" cy="1403727"/>
      </dsp:txXfrm>
    </dsp:sp>
    <dsp:sp modelId="{11615D3F-1193-48B0-97CA-C6DE408A781C}">
      <dsp:nvSpPr>
        <dsp:cNvPr id="0" name=""/>
        <dsp:cNvSpPr/>
      </dsp:nvSpPr>
      <dsp:spPr>
        <a:xfrm>
          <a:off x="3556201" y="1453285"/>
          <a:ext cx="3309986" cy="14447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dirty="0" err="1">
              <a:ln>
                <a:noFill/>
              </a:ln>
              <a:solidFill>
                <a:schemeClr val="bg1"/>
              </a:solidFill>
              <a:effectLst/>
              <a:uLnTx/>
              <a:uFillTx/>
              <a:latin typeface="Calibri" panose="020F0502020204030204"/>
              <a:ea typeface="Calibri"/>
              <a:cs typeface="Calibri"/>
            </a:rPr>
            <a:t>Cilta-cel</a:t>
          </a:r>
          <a:r>
            <a:rPr kumimoji="0" lang="en-US" sz="1600" b="0" i="0" u="none" strike="noStrike" kern="1200" cap="none" spc="0" normalizeH="0" baseline="0" noProof="0" dirty="0">
              <a:ln>
                <a:noFill/>
              </a:ln>
              <a:solidFill>
                <a:schemeClr val="bg1"/>
              </a:solidFill>
              <a:effectLst/>
              <a:uLnTx/>
              <a:uFillTx/>
              <a:latin typeface="Calibri" panose="020F0502020204030204"/>
              <a:ea typeface="Calibri"/>
              <a:cs typeface="Calibri"/>
            </a:rPr>
            <a:t> </a:t>
          </a:r>
        </a:p>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dirty="0">
              <a:ln>
                <a:noFill/>
              </a:ln>
              <a:solidFill>
                <a:schemeClr val="bg1"/>
              </a:solidFill>
              <a:effectLst/>
              <a:uLnTx/>
              <a:uFillTx/>
              <a:latin typeface="Calibri" panose="020F0502020204030204"/>
              <a:ea typeface="Calibri"/>
              <a:cs typeface="Calibri"/>
            </a:rPr>
            <a:t>(BCMA CAR T) </a:t>
          </a:r>
          <a:endPar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Calibri"/>
          </a:endParaRPr>
        </a:p>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dirty="0">
              <a:ln>
                <a:noFill/>
              </a:ln>
              <a:solidFill>
                <a:schemeClr val="bg1"/>
              </a:solidFill>
              <a:effectLst/>
              <a:uLnTx/>
              <a:uFillTx/>
              <a:latin typeface="Calibri" panose="020F0502020204030204"/>
              <a:ea typeface="Calibri"/>
              <a:cs typeface="Calibri"/>
            </a:rPr>
            <a:t>in 4+ line</a:t>
          </a:r>
          <a:endParaRPr kumimoji="0" lang="en-US" sz="16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lvl="0" indent="0" algn="ctr" defTabSz="711200">
            <a:lnSpc>
              <a:spcPct val="90000"/>
            </a:lnSpc>
            <a:spcBef>
              <a:spcPct val="0"/>
            </a:spcBef>
            <a:spcAft>
              <a:spcPct val="35000"/>
            </a:spcAft>
            <a:buClrTx/>
            <a:buSzTx/>
            <a:buFontTx/>
            <a:buNone/>
          </a:pPr>
          <a:r>
            <a:rPr kumimoji="0" lang="en-US" sz="1600" b="0" i="0" u="none" strike="noStrike" kern="1200" cap="none" spc="0" normalizeH="0" baseline="0" noProof="0" dirty="0">
              <a:ln>
                <a:noFill/>
              </a:ln>
              <a:solidFill>
                <a:schemeClr val="bg1"/>
              </a:solidFill>
              <a:effectLst/>
              <a:uLnTx/>
              <a:uFillTx/>
              <a:latin typeface="Calibri" panose="020F0502020204030204"/>
              <a:ea typeface="Calibri"/>
              <a:cs typeface="Calibri"/>
            </a:rPr>
            <a:t>2022</a:t>
          </a:r>
          <a:endParaRPr lang="en-US" sz="1600" kern="1200" dirty="0">
            <a:solidFill>
              <a:schemeClr val="bg1"/>
            </a:solidFill>
          </a:endParaRPr>
        </a:p>
      </dsp:txBody>
      <dsp:txXfrm>
        <a:off x="3626729" y="1523813"/>
        <a:ext cx="3168930" cy="1303710"/>
      </dsp:txXfrm>
    </dsp:sp>
    <dsp:sp modelId="{E509E0CE-B5A1-4444-A72F-AFA03CF4C08D}">
      <dsp:nvSpPr>
        <dsp:cNvPr id="0" name=""/>
        <dsp:cNvSpPr/>
      </dsp:nvSpPr>
      <dsp:spPr>
        <a:xfrm>
          <a:off x="7290698" y="1028412"/>
          <a:ext cx="3906602" cy="22945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Tx/>
            <a:buSzTx/>
            <a:buFont typeface="Wingdings"/>
            <a:buNone/>
          </a:pPr>
          <a:r>
            <a:rPr kumimoji="0" lang="en-US" sz="2000" b="0" i="0" u="none" strike="noStrike" kern="1200" cap="none" spc="0" normalizeH="0" baseline="0" noProof="0" dirty="0">
              <a:ln>
                <a:noFill/>
              </a:ln>
              <a:solidFill>
                <a:srgbClr val="FFFF00"/>
              </a:solidFill>
              <a:effectLst/>
              <a:uLnTx/>
              <a:uFillTx/>
              <a:latin typeface="Calibri" panose="020F0502020204030204"/>
              <a:ea typeface="Calibri"/>
              <a:cs typeface="Calibri"/>
            </a:rPr>
            <a:t>Earlier lines</a:t>
          </a:r>
        </a:p>
        <a:p>
          <a:pPr marL="0" lvl="0" indent="0" algn="ctr" defTabSz="889000">
            <a:lnSpc>
              <a:spcPct val="90000"/>
            </a:lnSpc>
            <a:spcBef>
              <a:spcPct val="0"/>
            </a:spcBef>
            <a:spcAft>
              <a:spcPct val="35000"/>
            </a:spcAft>
            <a:buClrTx/>
            <a:buSzTx/>
            <a:buFont typeface="Wingdings"/>
            <a:buNone/>
          </a:pPr>
          <a:r>
            <a:rPr kumimoji="0" lang="en-US" sz="2000" b="0" i="0" u="none" strike="noStrike" kern="1200" cap="none" spc="0" normalizeH="0" baseline="0" noProof="0" dirty="0">
              <a:ln>
                <a:noFill/>
              </a:ln>
              <a:solidFill>
                <a:srgbClr val="FFFF00"/>
              </a:solidFill>
              <a:effectLst/>
              <a:uLnTx/>
              <a:uFillTx/>
              <a:latin typeface="Calibri" panose="020F0502020204030204"/>
              <a:ea typeface="Calibri"/>
              <a:cs typeface="Calibri"/>
            </a:rPr>
            <a:t>GPRC5D CAR T </a:t>
          </a:r>
        </a:p>
        <a:p>
          <a:pPr marL="0" lvl="0" indent="0" algn="ctr" defTabSz="889000">
            <a:lnSpc>
              <a:spcPct val="90000"/>
            </a:lnSpc>
            <a:spcBef>
              <a:spcPct val="0"/>
            </a:spcBef>
            <a:spcAft>
              <a:spcPct val="35000"/>
            </a:spcAft>
            <a:buClrTx/>
            <a:buSzTx/>
            <a:buFont typeface="Wingdings"/>
            <a:buNone/>
          </a:pPr>
          <a:r>
            <a:rPr kumimoji="0" lang="en-US" sz="2000" b="0" i="0" u="none" strike="noStrike" kern="1200" cap="none" spc="0" normalizeH="0" baseline="0" noProof="0" dirty="0">
              <a:ln>
                <a:noFill/>
              </a:ln>
              <a:solidFill>
                <a:srgbClr val="FFFF00"/>
              </a:solidFill>
              <a:effectLst/>
              <a:uLnTx/>
              <a:uFillTx/>
              <a:latin typeface="Calibri" panose="020F0502020204030204"/>
              <a:ea typeface="Calibri"/>
              <a:cs typeface="Calibri"/>
            </a:rPr>
            <a:t>Other targets</a:t>
          </a:r>
        </a:p>
        <a:p>
          <a:pPr marL="0" lvl="0" indent="0" algn="ctr" defTabSz="889000">
            <a:lnSpc>
              <a:spcPct val="90000"/>
            </a:lnSpc>
            <a:spcBef>
              <a:spcPct val="0"/>
            </a:spcBef>
            <a:spcAft>
              <a:spcPct val="35000"/>
            </a:spcAft>
            <a:buClrTx/>
            <a:buSzTx/>
            <a:buFont typeface="Wingdings"/>
            <a:buNone/>
          </a:pPr>
          <a:r>
            <a:rPr kumimoji="0" lang="en-US" sz="2000" b="0" i="0" u="none" strike="noStrike" kern="1200" cap="none" spc="0" normalizeH="0" baseline="0" noProof="0" dirty="0">
              <a:ln>
                <a:noFill/>
              </a:ln>
              <a:solidFill>
                <a:srgbClr val="FFFF00"/>
              </a:solidFill>
              <a:effectLst/>
              <a:uLnTx/>
              <a:uFillTx/>
              <a:latin typeface="Calibri" panose="020F0502020204030204"/>
              <a:ea typeface="Calibri"/>
              <a:cs typeface="Calibri"/>
            </a:rPr>
            <a:t>Manufacture platforms for CAR T</a:t>
          </a:r>
        </a:p>
        <a:p>
          <a:pPr marL="0" lvl="0" indent="0" algn="ctr" defTabSz="889000">
            <a:lnSpc>
              <a:spcPct val="90000"/>
            </a:lnSpc>
            <a:spcBef>
              <a:spcPct val="0"/>
            </a:spcBef>
            <a:spcAft>
              <a:spcPct val="35000"/>
            </a:spcAft>
            <a:buClrTx/>
            <a:buSzTx/>
            <a:buFont typeface="Wingdings"/>
            <a:buNone/>
          </a:pPr>
          <a:r>
            <a:rPr lang="en-US" sz="2000" kern="1200" dirty="0">
              <a:solidFill>
                <a:srgbClr val="FFFF00"/>
              </a:solidFill>
              <a:latin typeface="Calibri" panose="020F0502020204030204"/>
              <a:ea typeface="Calibri"/>
              <a:cs typeface="Calibri"/>
            </a:rPr>
            <a:t>Allogeneic CAR T</a:t>
          </a:r>
          <a:endParaRPr lang="en-US" sz="2000" kern="1200" dirty="0">
            <a:solidFill>
              <a:srgbClr val="FFFF00"/>
            </a:solidFill>
          </a:endParaRPr>
        </a:p>
      </dsp:txBody>
      <dsp:txXfrm>
        <a:off x="7402707" y="1140421"/>
        <a:ext cx="3682584" cy="2070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2CA33-89B5-4775-BE33-79770A6587A7}">
      <dsp:nvSpPr>
        <dsp:cNvPr id="0" name=""/>
        <dsp:cNvSpPr/>
      </dsp:nvSpPr>
      <dsp:spPr>
        <a:xfrm>
          <a:off x="3286" y="190920"/>
          <a:ext cx="3203971"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0" kern="1200" dirty="0">
              <a:solidFill>
                <a:srgbClr val="FFFFFF"/>
              </a:solidFill>
              <a:latin typeface="+mn-lt"/>
              <a:ea typeface="Roboto" pitchFamily="34" charset="-122"/>
              <a:cs typeface="Roboto" pitchFamily="34" charset="-120"/>
            </a:rPr>
            <a:t>Eligible Patients</a:t>
          </a:r>
          <a:endParaRPr lang="en-US" sz="2100" b="0" kern="1200" dirty="0">
            <a:latin typeface="+mn-lt"/>
          </a:endParaRPr>
        </a:p>
      </dsp:txBody>
      <dsp:txXfrm>
        <a:off x="3286" y="190920"/>
        <a:ext cx="3203971" cy="604800"/>
      </dsp:txXfrm>
    </dsp:sp>
    <dsp:sp modelId="{8C98189A-7FBC-45A4-A52C-7BC069C4DB24}">
      <dsp:nvSpPr>
        <dsp:cNvPr id="0" name=""/>
        <dsp:cNvSpPr/>
      </dsp:nvSpPr>
      <dsp:spPr>
        <a:xfrm>
          <a:off x="3286" y="795720"/>
          <a:ext cx="3203971" cy="31481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SzPct val="100000"/>
            <a:buChar char="•"/>
          </a:pPr>
          <a:r>
            <a:rPr lang="en-US" sz="2100" kern="1200" dirty="0">
              <a:solidFill>
                <a:schemeClr val="tx1"/>
              </a:solidFill>
              <a:latin typeface="+mn-lt"/>
              <a:ea typeface="Roboto" pitchFamily="34" charset="-122"/>
              <a:cs typeface="Roboto" pitchFamily="34" charset="-120"/>
            </a:rPr>
            <a:t>RRMM</a:t>
          </a:r>
          <a:endParaRPr lang="en-US" sz="2100" kern="1200" dirty="0">
            <a:solidFill>
              <a:schemeClr val="tx1"/>
            </a:solidFill>
            <a:latin typeface="+mn-lt"/>
          </a:endParaRPr>
        </a:p>
        <a:p>
          <a:pPr marL="228600" lvl="1" indent="-228600" algn="l" defTabSz="933450">
            <a:lnSpc>
              <a:spcPct val="90000"/>
            </a:lnSpc>
            <a:spcBef>
              <a:spcPct val="0"/>
            </a:spcBef>
            <a:spcAft>
              <a:spcPct val="15000"/>
            </a:spcAft>
            <a:buSzPct val="100000"/>
            <a:buFont typeface="Wingdings" panose="05000000000000000000" pitchFamily="2" charset="2"/>
            <a:buNone/>
          </a:pPr>
          <a:endParaRPr lang="en-US" sz="2100" kern="1200" dirty="0">
            <a:solidFill>
              <a:schemeClr val="tx1"/>
            </a:solidFill>
            <a:latin typeface="+mn-lt"/>
          </a:endParaRPr>
        </a:p>
        <a:p>
          <a:pPr marL="457200" lvl="2" indent="-228600" algn="l" defTabSz="933450">
            <a:lnSpc>
              <a:spcPct val="90000"/>
            </a:lnSpc>
            <a:spcBef>
              <a:spcPct val="0"/>
            </a:spcBef>
            <a:spcAft>
              <a:spcPct val="15000"/>
            </a:spcAft>
            <a:buFont typeface="Wingdings" panose="05000000000000000000" pitchFamily="2" charset="2"/>
            <a:buChar char="ü"/>
          </a:pPr>
          <a:r>
            <a:rPr lang="en-US" sz="2100" kern="1200" dirty="0">
              <a:solidFill>
                <a:schemeClr val="tx1"/>
              </a:solidFill>
              <a:latin typeface="+mn-lt"/>
              <a:ea typeface="Roboto" pitchFamily="34" charset="-122"/>
              <a:cs typeface="Roboto" pitchFamily="34" charset="-120"/>
            </a:rPr>
            <a:t>Refractory to 4 LOT</a:t>
          </a:r>
        </a:p>
      </dsp:txBody>
      <dsp:txXfrm>
        <a:off x="3286" y="795720"/>
        <a:ext cx="3203971" cy="3148182"/>
      </dsp:txXfrm>
    </dsp:sp>
    <dsp:sp modelId="{6387105B-D128-4BF3-9D36-8902F7CC3F1F}">
      <dsp:nvSpPr>
        <dsp:cNvPr id="0" name=""/>
        <dsp:cNvSpPr/>
      </dsp:nvSpPr>
      <dsp:spPr>
        <a:xfrm>
          <a:off x="3655814" y="190920"/>
          <a:ext cx="3203971"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0" kern="1200" dirty="0">
              <a:solidFill>
                <a:srgbClr val="FFFFFF"/>
              </a:solidFill>
              <a:latin typeface="+mn-lt"/>
              <a:ea typeface="Roboto" pitchFamily="34" charset="-122"/>
              <a:cs typeface="Roboto" pitchFamily="34" charset="-120"/>
            </a:rPr>
            <a:t>Safety/Efficacy</a:t>
          </a:r>
          <a:endParaRPr lang="en-US" sz="2100" b="0" kern="1200" dirty="0">
            <a:latin typeface="+mn-lt"/>
          </a:endParaRPr>
        </a:p>
      </dsp:txBody>
      <dsp:txXfrm>
        <a:off x="3655814" y="190920"/>
        <a:ext cx="3203971" cy="604800"/>
      </dsp:txXfrm>
    </dsp:sp>
    <dsp:sp modelId="{4D73B88D-E21B-4F37-AB2C-81795D1236CD}">
      <dsp:nvSpPr>
        <dsp:cNvPr id="0" name=""/>
        <dsp:cNvSpPr/>
      </dsp:nvSpPr>
      <dsp:spPr>
        <a:xfrm>
          <a:off x="3655814" y="795720"/>
          <a:ext cx="3203971" cy="31481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solidFill>
                <a:schemeClr val="tx1"/>
              </a:solidFill>
              <a:latin typeface="+mn-lt"/>
              <a:ea typeface="Roboto" pitchFamily="34" charset="-122"/>
              <a:cs typeface="Roboto" pitchFamily="34" charset="-120"/>
            </a:rPr>
            <a:t>Ide-</a:t>
          </a:r>
          <a:r>
            <a:rPr lang="en-US" sz="2100" kern="1200" dirty="0" err="1">
              <a:solidFill>
                <a:schemeClr val="tx1"/>
              </a:solidFill>
              <a:latin typeface="+mn-lt"/>
              <a:ea typeface="Roboto" pitchFamily="34" charset="-122"/>
              <a:cs typeface="Roboto" pitchFamily="34" charset="-120"/>
            </a:rPr>
            <a:t>cel</a:t>
          </a:r>
          <a:r>
            <a:rPr lang="en-US" sz="2100" kern="1200" dirty="0">
              <a:solidFill>
                <a:schemeClr val="tx1"/>
              </a:solidFill>
              <a:latin typeface="+mn-lt"/>
              <a:ea typeface="Roboto" pitchFamily="34" charset="-122"/>
              <a:cs typeface="Roboto" pitchFamily="34" charset="-120"/>
            </a:rPr>
            <a:t> </a:t>
          </a:r>
          <a:endParaRPr lang="en-US" sz="2100" kern="1200" dirty="0">
            <a:solidFill>
              <a:schemeClr val="tx1"/>
            </a:solidFill>
            <a:latin typeface="+mn-lt"/>
          </a:endParaRPr>
        </a:p>
        <a:p>
          <a:pPr marL="228600" lvl="1" indent="-228600" algn="l" defTabSz="933450">
            <a:lnSpc>
              <a:spcPct val="90000"/>
            </a:lnSpc>
            <a:spcBef>
              <a:spcPct val="0"/>
            </a:spcBef>
            <a:spcAft>
              <a:spcPct val="15000"/>
            </a:spcAft>
            <a:buFont typeface="Arial" panose="020B0604020202020204" pitchFamily="34" charset="0"/>
            <a:buChar char="•"/>
          </a:pPr>
          <a:endParaRPr lang="en-US" sz="2100" kern="1200" dirty="0">
            <a:solidFill>
              <a:schemeClr val="tx1"/>
            </a:solidFill>
            <a:latin typeface="+mn-lt"/>
          </a:endParaRPr>
        </a:p>
        <a:p>
          <a:pPr marL="228600" lvl="1" indent="-228600" algn="l" defTabSz="933450">
            <a:lnSpc>
              <a:spcPct val="90000"/>
            </a:lnSpc>
            <a:spcBef>
              <a:spcPct val="0"/>
            </a:spcBef>
            <a:spcAft>
              <a:spcPct val="15000"/>
            </a:spcAft>
            <a:buFont typeface="Arial" panose="020B0604020202020204" pitchFamily="34" charset="0"/>
            <a:buChar char="•"/>
          </a:pPr>
          <a:endParaRPr lang="en-US" sz="2100" kern="1200" dirty="0">
            <a:solidFill>
              <a:schemeClr val="tx1"/>
            </a:solidFill>
            <a:latin typeface="+mn-lt"/>
          </a:endParaRPr>
        </a:p>
        <a:p>
          <a:pPr marL="228600" lvl="1" indent="-228600" algn="l" defTabSz="933450">
            <a:lnSpc>
              <a:spcPct val="90000"/>
            </a:lnSpc>
            <a:spcBef>
              <a:spcPct val="0"/>
            </a:spcBef>
            <a:spcAft>
              <a:spcPct val="15000"/>
            </a:spcAft>
            <a:buChar char="•"/>
          </a:pPr>
          <a:r>
            <a:rPr lang="en-US" sz="2100" kern="1200" dirty="0" err="1">
              <a:solidFill>
                <a:schemeClr val="tx1"/>
              </a:solidFill>
              <a:latin typeface="+mn-lt"/>
              <a:ea typeface="Roboto" pitchFamily="34" charset="-122"/>
              <a:cs typeface="Roboto" pitchFamily="34" charset="-120"/>
            </a:rPr>
            <a:t>Cilta-cel</a:t>
          </a:r>
          <a:endParaRPr lang="en-US" sz="2100" kern="1200" dirty="0">
            <a:solidFill>
              <a:schemeClr val="tx1"/>
            </a:solidFill>
            <a:latin typeface="+mn-lt"/>
          </a:endParaRPr>
        </a:p>
      </dsp:txBody>
      <dsp:txXfrm>
        <a:off x="3655814" y="795720"/>
        <a:ext cx="3203971" cy="3148182"/>
      </dsp:txXfrm>
    </dsp:sp>
    <dsp:sp modelId="{04FAC895-629A-4BC9-9558-ACE0B01A7813}">
      <dsp:nvSpPr>
        <dsp:cNvPr id="0" name=""/>
        <dsp:cNvSpPr/>
      </dsp:nvSpPr>
      <dsp:spPr>
        <a:xfrm>
          <a:off x="7308342" y="190920"/>
          <a:ext cx="3203971"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Future</a:t>
          </a:r>
        </a:p>
      </dsp:txBody>
      <dsp:txXfrm>
        <a:off x="7308342" y="190920"/>
        <a:ext cx="3203971" cy="604800"/>
      </dsp:txXfrm>
    </dsp:sp>
    <dsp:sp modelId="{84C3B22D-B044-455B-8914-65B6A4A39DA6}">
      <dsp:nvSpPr>
        <dsp:cNvPr id="0" name=""/>
        <dsp:cNvSpPr/>
      </dsp:nvSpPr>
      <dsp:spPr>
        <a:xfrm>
          <a:off x="7308342" y="795720"/>
          <a:ext cx="3203971" cy="31481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SzPct val="100000"/>
            <a:buFont typeface="Arial" panose="020B0604020202020204" pitchFamily="34" charset="0"/>
            <a:buChar char="•"/>
          </a:pPr>
          <a:r>
            <a:rPr lang="en-US" sz="2100" b="0" kern="1200" dirty="0">
              <a:solidFill>
                <a:schemeClr val="tx1"/>
              </a:solidFill>
            </a:rPr>
            <a:t>Earlier lines: </a:t>
          </a:r>
        </a:p>
        <a:p>
          <a:pPr marL="457200" lvl="2" indent="-228600" algn="l" defTabSz="933450">
            <a:lnSpc>
              <a:spcPct val="90000"/>
            </a:lnSpc>
            <a:spcBef>
              <a:spcPct val="0"/>
            </a:spcBef>
            <a:spcAft>
              <a:spcPct val="15000"/>
            </a:spcAft>
            <a:buFont typeface="Wingdings" panose="05000000000000000000" pitchFamily="2" charset="2"/>
            <a:buChar char="ü"/>
          </a:pPr>
          <a:r>
            <a:rPr lang="en-US" sz="2100" b="0" i="1" kern="1200" dirty="0">
              <a:solidFill>
                <a:schemeClr val="tx1"/>
              </a:solidFill>
            </a:rPr>
            <a:t>Approvals expected based on KarMMa-3 and CARTITUDE-4 </a:t>
          </a:r>
        </a:p>
        <a:p>
          <a:pPr marL="228600" lvl="1" indent="-228600" algn="l" defTabSz="933450">
            <a:lnSpc>
              <a:spcPct val="90000"/>
            </a:lnSpc>
            <a:spcBef>
              <a:spcPct val="0"/>
            </a:spcBef>
            <a:spcAft>
              <a:spcPct val="15000"/>
            </a:spcAft>
            <a:buSzPct val="100000"/>
            <a:buFont typeface="Arial" panose="020B0604020202020204" pitchFamily="34" charset="0"/>
            <a:buChar char="•"/>
          </a:pPr>
          <a:r>
            <a:rPr lang="en-US" sz="2100" b="0" kern="1200" dirty="0">
              <a:solidFill>
                <a:schemeClr val="tx1"/>
              </a:solidFill>
            </a:rPr>
            <a:t>Novel Constructs/Targets</a:t>
          </a:r>
        </a:p>
        <a:p>
          <a:pPr marL="228600" lvl="1" indent="-228600" algn="l" defTabSz="933450">
            <a:lnSpc>
              <a:spcPct val="90000"/>
            </a:lnSpc>
            <a:spcBef>
              <a:spcPct val="0"/>
            </a:spcBef>
            <a:spcAft>
              <a:spcPct val="15000"/>
            </a:spcAft>
            <a:buChar char="•"/>
          </a:pPr>
          <a:r>
            <a:rPr lang="en-US" sz="2100" b="0" kern="1200" dirty="0">
              <a:solidFill>
                <a:schemeClr val="tx1"/>
              </a:solidFill>
            </a:rPr>
            <a:t>Manufacturing Platform</a:t>
          </a:r>
        </a:p>
        <a:p>
          <a:pPr marL="228600" lvl="1" indent="-228600" algn="l" defTabSz="933450">
            <a:lnSpc>
              <a:spcPct val="90000"/>
            </a:lnSpc>
            <a:spcBef>
              <a:spcPct val="0"/>
            </a:spcBef>
            <a:spcAft>
              <a:spcPct val="15000"/>
            </a:spcAft>
            <a:buChar char="•"/>
          </a:pPr>
          <a:r>
            <a:rPr lang="en-US" sz="2100" b="0" kern="1200" dirty="0">
              <a:solidFill>
                <a:schemeClr val="tx1"/>
              </a:solidFill>
            </a:rPr>
            <a:t>Sequencing with </a:t>
          </a:r>
          <a:r>
            <a:rPr lang="en-US" sz="2100" b="0" kern="1200" dirty="0" err="1">
              <a:solidFill>
                <a:schemeClr val="tx1"/>
              </a:solidFill>
            </a:rPr>
            <a:t>bispecifics</a:t>
          </a:r>
          <a:r>
            <a:rPr lang="en-US" sz="2100" b="0" kern="1200" dirty="0">
              <a:solidFill>
                <a:schemeClr val="tx1"/>
              </a:solidFill>
            </a:rPr>
            <a:t> </a:t>
          </a:r>
        </a:p>
      </dsp:txBody>
      <dsp:txXfrm>
        <a:off x="7308342" y="795720"/>
        <a:ext cx="3203971" cy="314818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44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scopubs.org/doi/full/10.1200/JCO.22.00842#core-b2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Hello Everyone, I am Dr Nausheen Ahmed, Cell therapy and transplant physician from U Kansas Cancer center, presenting to you CART in multiple myeloma</a:t>
            </a:r>
          </a:p>
        </p:txBody>
      </p:sp>
    </p:spTree>
    <p:extLst>
      <p:ext uri="{BB962C8B-B14F-4D97-AF65-F5344CB8AC3E}">
        <p14:creationId xmlns:p14="http://schemas.microsoft.com/office/powerpoint/2010/main" val="1387251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This table outlines some baseline characteristics in the 2 studies to give an idea of some similarities and some differences in the populations studied. Again this is not a direct </a:t>
            </a:r>
            <a:r>
              <a:rPr lang="en-US" dirty="0" err="1"/>
              <a:t>omparison</a:t>
            </a:r>
            <a:r>
              <a:rPr lang="en-US" dirty="0"/>
              <a:t>, but numerically, it appears that the age and median </a:t>
            </a:r>
            <a:r>
              <a:rPr lang="en-US" dirty="0" err="1"/>
              <a:t>LOTand</a:t>
            </a:r>
            <a:r>
              <a:rPr lang="en-US" dirty="0"/>
              <a:t> triple refractory status was similar for both groups, but with the KArMM-1 study for ide-</a:t>
            </a:r>
            <a:r>
              <a:rPr lang="en-US" dirty="0" err="1"/>
              <a:t>cel</a:t>
            </a:r>
            <a:r>
              <a:rPr lang="en-US" dirty="0"/>
              <a:t> having more pts with high risk cytogenetics and </a:t>
            </a:r>
            <a:r>
              <a:rPr lang="en-US" dirty="0" err="1"/>
              <a:t>extramed</a:t>
            </a:r>
            <a:r>
              <a:rPr lang="en-US" dirty="0"/>
              <a:t> disease ; while there were more </a:t>
            </a:r>
            <a:r>
              <a:rPr lang="en-US" dirty="0" err="1"/>
              <a:t>pnentarefractory</a:t>
            </a:r>
            <a:r>
              <a:rPr lang="en-US" dirty="0"/>
              <a:t> pts in the cCARTITUDE-1 study. </a:t>
            </a:r>
          </a:p>
        </p:txBody>
      </p:sp>
    </p:spTree>
    <p:extLst>
      <p:ext uri="{BB962C8B-B14F-4D97-AF65-F5344CB8AC3E}">
        <p14:creationId xmlns:p14="http://schemas.microsoft.com/office/powerpoint/2010/main" val="184996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Here are the outcomes for ide-</a:t>
            </a:r>
            <a:r>
              <a:rPr lang="en-US" dirty="0" err="1"/>
              <a:t>cel</a:t>
            </a:r>
            <a:r>
              <a:rPr lang="en-US" dirty="0"/>
              <a:t> in KARMMA-1. The ORR was 73% (81% for the target dose) with CR or better being 33%, ( 39% for the target dose). This includes responses in all subgroups, including high risk subgroups, with high risk cytogenetics/extramedullary disease/high tumor burden and R-ISS 111---</a:t>
            </a:r>
          </a:p>
          <a:p>
            <a:r>
              <a:rPr lang="en-US" dirty="0"/>
              <a:t>. With a 24 </a:t>
            </a:r>
            <a:r>
              <a:rPr lang="en-US" dirty="0" err="1"/>
              <a:t>mo</a:t>
            </a:r>
            <a:r>
              <a:rPr lang="en-US" dirty="0"/>
              <a:t> follow up , The median PFS was 8.8 no ( 12.1 </a:t>
            </a:r>
            <a:r>
              <a:rPr lang="en-US" dirty="0" err="1"/>
              <a:t>mo</a:t>
            </a:r>
            <a:r>
              <a:rPr lang="en-US" dirty="0"/>
              <a:t> for target dose) ; median DOR was 10.9 </a:t>
            </a:r>
            <a:r>
              <a:rPr lang="en-US" dirty="0" err="1"/>
              <a:t>mo</a:t>
            </a:r>
            <a:r>
              <a:rPr lang="en-US" dirty="0"/>
              <a:t>, The median DOR was not reached for those with CR or better. The </a:t>
            </a:r>
            <a:r>
              <a:rPr lang="en-US" dirty="0" err="1"/>
              <a:t>medican</a:t>
            </a:r>
            <a:r>
              <a:rPr lang="en-US" dirty="0"/>
              <a:t> OS was 24.8 </a:t>
            </a:r>
            <a:r>
              <a:rPr lang="en-US" dirty="0" err="1"/>
              <a:t>mo</a:t>
            </a:r>
            <a:r>
              <a:rPr lang="en-US" dirty="0"/>
              <a:t> and </a:t>
            </a:r>
            <a:r>
              <a:rPr lang="en-US" dirty="0" err="1"/>
              <a:t>estimarted</a:t>
            </a:r>
            <a:r>
              <a:rPr lang="en-US" dirty="0"/>
              <a:t> 24 </a:t>
            </a:r>
            <a:r>
              <a:rPr lang="en-US" dirty="0" err="1"/>
              <a:t>mo</a:t>
            </a:r>
            <a:r>
              <a:rPr lang="en-US" dirty="0"/>
              <a:t> OS rate was 51%. </a:t>
            </a:r>
          </a:p>
        </p:txBody>
      </p:sp>
    </p:spTree>
    <p:extLst>
      <p:ext uri="{BB962C8B-B14F-4D97-AF65-F5344CB8AC3E}">
        <p14:creationId xmlns:p14="http://schemas.microsoft.com/office/powerpoint/2010/main" val="1662830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The CARTITUDE-1 for </a:t>
            </a:r>
            <a:r>
              <a:rPr lang="en-US" dirty="0" err="1"/>
              <a:t>cilta-cel</a:t>
            </a:r>
            <a:r>
              <a:rPr lang="en-US" dirty="0"/>
              <a:t> are shown here. The ORR rate was 98% with 83% stringent CR at 2 years. The 12 </a:t>
            </a:r>
            <a:r>
              <a:rPr lang="en-US" dirty="0" err="1"/>
              <a:t>mo</a:t>
            </a:r>
            <a:r>
              <a:rPr lang="en-US" dirty="0"/>
              <a:t> PFs was 77%, and at 18 </a:t>
            </a:r>
            <a:r>
              <a:rPr lang="en-US" dirty="0" err="1"/>
              <a:t>mo</a:t>
            </a:r>
            <a:r>
              <a:rPr lang="en-US" dirty="0"/>
              <a:t> the PFS was 65%. The 18 </a:t>
            </a:r>
            <a:r>
              <a:rPr lang="en-US" dirty="0" err="1"/>
              <a:t>mo</a:t>
            </a:r>
            <a:r>
              <a:rPr lang="en-US" dirty="0"/>
              <a:t> OS was 81%. Median PFS, OS was not reached.  Martin et al. 28 </a:t>
            </a:r>
            <a:r>
              <a:rPr lang="en-US" dirty="0" err="1"/>
              <a:t>mo</a:t>
            </a:r>
            <a:r>
              <a:rPr lang="en-US" dirty="0"/>
              <a:t> follow up : deep and durable responses ( Martin et al) </a:t>
            </a:r>
          </a:p>
        </p:txBody>
      </p:sp>
    </p:spTree>
    <p:extLst>
      <p:ext uri="{BB962C8B-B14F-4D97-AF65-F5344CB8AC3E}">
        <p14:creationId xmlns:p14="http://schemas.microsoft.com/office/powerpoint/2010/main" val="4177369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latin typeface="+mn-lt"/>
            </a:endParaRPr>
          </a:p>
          <a:p>
            <a:endParaRPr lang="en-US" dirty="0">
              <a:latin typeface="+mn-lt"/>
            </a:endParaRPr>
          </a:p>
          <a:p>
            <a:r>
              <a:rPr lang="en-US" dirty="0">
                <a:latin typeface="+mn-lt"/>
              </a:rPr>
              <a:t>I will highlight some of the adverse effects and toxicities and again bring in the AE outcomes in both studies here for a rough visualization of any differences. Cytokine release syndrome occurred very frequently with both products, with 5% or less high grade CRS. The time too onset of CRS is different, with median 1 day for ide-</a:t>
            </a:r>
            <a:r>
              <a:rPr lang="en-US" dirty="0" err="1">
                <a:latin typeface="+mn-lt"/>
              </a:rPr>
              <a:t>cel</a:t>
            </a:r>
            <a:r>
              <a:rPr lang="en-US" dirty="0">
                <a:latin typeface="+mn-lt"/>
              </a:rPr>
              <a:t> and 7 days for </a:t>
            </a:r>
            <a:r>
              <a:rPr lang="en-US" dirty="0" err="1">
                <a:latin typeface="+mn-lt"/>
              </a:rPr>
              <a:t>cilta-cel</a:t>
            </a:r>
            <a:r>
              <a:rPr lang="en-US" dirty="0">
                <a:latin typeface="+mn-lt"/>
              </a:rPr>
              <a:t>. Similarly Immune effector cell therapy induced neurotoxicity syndrome was around 17-18% for both </a:t>
            </a:r>
            <a:r>
              <a:rPr lang="en-US" dirty="0" err="1">
                <a:latin typeface="+mn-lt"/>
              </a:rPr>
              <a:t>producrts</a:t>
            </a:r>
            <a:r>
              <a:rPr lang="en-US" dirty="0">
                <a:latin typeface="+mn-lt"/>
              </a:rPr>
              <a:t> with less than 5% high grade incidences. Time to onset again varied – being median 2 days to onset for </a:t>
            </a:r>
            <a:r>
              <a:rPr lang="en-US" dirty="0" err="1">
                <a:latin typeface="+mn-lt"/>
              </a:rPr>
              <a:t>idecel</a:t>
            </a:r>
            <a:r>
              <a:rPr lang="en-US" dirty="0">
                <a:latin typeface="+mn-lt"/>
              </a:rPr>
              <a:t> and 8 for cilta0ce;</a:t>
            </a:r>
          </a:p>
          <a:p>
            <a:r>
              <a:rPr lang="en-US" dirty="0">
                <a:latin typeface="+mn-lt"/>
              </a:rPr>
              <a:t>Interestingly, the CARTITUDE-1 </a:t>
            </a:r>
            <a:r>
              <a:rPr lang="en-US" dirty="0" err="1">
                <a:latin typeface="+mn-lt"/>
              </a:rPr>
              <a:t>reportrs</a:t>
            </a:r>
            <a:r>
              <a:rPr lang="en-US" dirty="0">
                <a:latin typeface="+mn-lt"/>
              </a:rPr>
              <a:t> other neurotoxicity- movement disorders, such as parkinsonism in 12% while </a:t>
            </a:r>
            <a:r>
              <a:rPr lang="en-US" dirty="0" err="1">
                <a:latin typeface="+mn-lt"/>
              </a:rPr>
              <a:t>ihis</a:t>
            </a:r>
            <a:r>
              <a:rPr lang="en-US" dirty="0">
                <a:latin typeface="+mn-lt"/>
              </a:rPr>
              <a:t> was not present for KARMMMA-1 population. There were toxicities including prolonged cytopenia in </a:t>
            </a:r>
            <a:r>
              <a:rPr lang="en-US" dirty="0" err="1">
                <a:latin typeface="+mn-lt"/>
              </a:rPr>
              <a:t>atlaeast</a:t>
            </a:r>
            <a:r>
              <a:rPr lang="en-US" dirty="0">
                <a:latin typeface="+mn-lt"/>
              </a:rPr>
              <a:t> a third of pts at </a:t>
            </a:r>
            <a:r>
              <a:rPr lang="en-US" dirty="0" err="1">
                <a:latin typeface="+mn-lt"/>
              </a:rPr>
              <a:t>DAy</a:t>
            </a:r>
            <a:r>
              <a:rPr lang="en-US" dirty="0">
                <a:latin typeface="+mn-lt"/>
              </a:rPr>
              <a:t> 30. and around 2/3 pts getting an infection of any </a:t>
            </a:r>
            <a:r>
              <a:rPr lang="en-US" dirty="0" err="1">
                <a:latin typeface="+mn-lt"/>
              </a:rPr>
              <a:t>fgrade</a:t>
            </a:r>
            <a:r>
              <a:rPr lang="en-US" dirty="0">
                <a:latin typeface="+mn-lt"/>
              </a:rPr>
              <a:t>, with 22-23% being Grade 3 or high . </a:t>
            </a:r>
          </a:p>
          <a:p>
            <a:endParaRPr lang="en-US" dirty="0">
              <a:latin typeface="+mn-lt"/>
            </a:endParaRPr>
          </a:p>
          <a:p>
            <a:r>
              <a:rPr lang="en-US" dirty="0" err="1">
                <a:latin typeface="+mn-lt"/>
              </a:rPr>
              <a:t>Ciltacel</a:t>
            </a:r>
            <a:r>
              <a:rPr lang="en-US" dirty="0">
                <a:latin typeface="+mn-lt"/>
              </a:rPr>
              <a:t>: Lee criteria for CRS and ASTCT; </a:t>
            </a:r>
            <a:r>
              <a:rPr lang="en-US" b="0" i="0" dirty="0">
                <a:solidFill>
                  <a:srgbClr val="333333"/>
                </a:solidFill>
                <a:effectLst/>
                <a:latin typeface="+mn-lt"/>
              </a:rPr>
              <a:t>Neurotoxicity was graded using NCI-CTCAE v5.0 in phase </a:t>
            </a:r>
            <a:r>
              <a:rPr lang="en-US" b="0" i="0" dirty="0" err="1">
                <a:solidFill>
                  <a:srgbClr val="333333"/>
                </a:solidFill>
                <a:effectLst/>
                <a:latin typeface="+mn-lt"/>
              </a:rPr>
              <a:t>Ib</a:t>
            </a:r>
            <a:r>
              <a:rPr lang="en-US" b="0" i="0" dirty="0">
                <a:solidFill>
                  <a:srgbClr val="333333"/>
                </a:solidFill>
                <a:effectLst/>
                <a:latin typeface="+mn-lt"/>
              </a:rPr>
              <a:t>, and immune-effector cell-associated neurotoxicity syndrome (ICANS) was graded by ASTCT criteria</a:t>
            </a:r>
            <a:r>
              <a:rPr lang="en-US" b="0" i="0" u="none" strike="noStrike" baseline="30000" dirty="0">
                <a:solidFill>
                  <a:srgbClr val="155BC3"/>
                </a:solidFill>
                <a:effectLst/>
                <a:latin typeface="+mn-lt"/>
                <a:hlinkClick r:id="rId3"/>
              </a:rPr>
              <a:t>21</a:t>
            </a:r>
            <a:r>
              <a:rPr lang="en-US" b="0" i="0" dirty="0">
                <a:solidFill>
                  <a:srgbClr val="333333"/>
                </a:solidFill>
                <a:effectLst/>
                <a:latin typeface="+mn-lt"/>
              </a:rPr>
              <a:t> in phase II. Other </a:t>
            </a:r>
            <a:r>
              <a:rPr lang="en-US" b="0" i="0" dirty="0" err="1">
                <a:solidFill>
                  <a:srgbClr val="333333"/>
                </a:solidFill>
                <a:effectLst/>
                <a:latin typeface="+mn-lt"/>
              </a:rPr>
              <a:t>neurotoxicities</a:t>
            </a:r>
            <a:r>
              <a:rPr lang="en-US" b="0" i="0" dirty="0">
                <a:solidFill>
                  <a:srgbClr val="333333"/>
                </a:solidFill>
                <a:effectLst/>
                <a:latin typeface="+mn-lt"/>
              </a:rPr>
              <a:t> (events not reported as ICANS) were graded by NCI-CTCAE version 5.0.</a:t>
            </a:r>
            <a:endParaRPr lang="en-US" dirty="0">
              <a:latin typeface="+mn-lt"/>
            </a:endParaRPr>
          </a:p>
        </p:txBody>
      </p:sp>
    </p:spTree>
    <p:extLst>
      <p:ext uri="{BB962C8B-B14F-4D97-AF65-F5344CB8AC3E}">
        <p14:creationId xmlns:p14="http://schemas.microsoft.com/office/powerpoint/2010/main" val="744107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These 2 studies led to the approval for Ide-</a:t>
            </a:r>
            <a:r>
              <a:rPr lang="en-US" dirty="0" err="1"/>
              <a:t>cel</a:t>
            </a:r>
            <a:r>
              <a:rPr lang="en-US" dirty="0"/>
              <a:t> and </a:t>
            </a:r>
            <a:r>
              <a:rPr lang="en-US" dirty="0" err="1"/>
              <a:t>cilta-cel</a:t>
            </a:r>
            <a:r>
              <a:rPr lang="en-US" dirty="0"/>
              <a:t> for pts who failed 4 lot . The next step in the evolution of CAR-T will likely be approval of these therapies , </a:t>
            </a:r>
            <a:r>
              <a:rPr lang="en-US" dirty="0" err="1"/>
              <a:t>idecel</a:t>
            </a:r>
            <a:r>
              <a:rPr lang="en-US" dirty="0"/>
              <a:t> and </a:t>
            </a:r>
            <a:r>
              <a:rPr lang="en-US" dirty="0" err="1"/>
              <a:t>ciltaa-cel</a:t>
            </a:r>
            <a:r>
              <a:rPr lang="en-US" dirty="0"/>
              <a:t> in earlier lines. There are other advances that we will also touch on as future developments, including novel targets, allogeneic CART, improvement in manufacture platforms since presently manufacture time is about 4-8 weeks. </a:t>
            </a:r>
          </a:p>
        </p:txBody>
      </p:sp>
    </p:spTree>
    <p:extLst>
      <p:ext uri="{BB962C8B-B14F-4D97-AF65-F5344CB8AC3E}">
        <p14:creationId xmlns:p14="http://schemas.microsoft.com/office/powerpoint/2010/main" val="2550000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Lets first talk about the anticipated earlier approvals. We have the KARRMA-3 for </a:t>
            </a:r>
            <a:r>
              <a:rPr lang="en-US" dirty="0" err="1"/>
              <a:t>Idecel</a:t>
            </a:r>
            <a:r>
              <a:rPr lang="en-US" dirty="0"/>
              <a:t>, which is a phase 3 trial that enrolled pts </a:t>
            </a:r>
            <a:r>
              <a:rPr lang="en-US" dirty="0" err="1"/>
              <a:t>wio</a:t>
            </a:r>
            <a:r>
              <a:rPr lang="en-US" dirty="0"/>
              <a:t> had 2-4 LOT, triple exposed and therapy. There was a 2:1 randomization to either ide-</a:t>
            </a:r>
            <a:r>
              <a:rPr lang="en-US" dirty="0" err="1"/>
              <a:t>cel</a:t>
            </a:r>
            <a:r>
              <a:rPr lang="en-US" dirty="0"/>
              <a:t> or SOC. SOC was defined as DPD, DVD, </a:t>
            </a:r>
            <a:r>
              <a:rPr lang="en-US" dirty="0" err="1"/>
              <a:t>Ixa</a:t>
            </a:r>
            <a:r>
              <a:rPr lang="en-US" dirty="0"/>
              <a:t>-RD, KD, Elo PD. responses are shown in the table in the middle, which clearly favors ide-</a:t>
            </a:r>
            <a:r>
              <a:rPr lang="en-US" dirty="0" err="1"/>
              <a:t>cel</a:t>
            </a:r>
            <a:r>
              <a:rPr lang="en-US" dirty="0"/>
              <a:t> over SOC. The ORR was 71%, with over the half the responses being complete responses or better. CR was 39%, almost 8 times the CR in the SOC arm and Median DOR 14.8 </a:t>
            </a:r>
            <a:r>
              <a:rPr lang="en-US" dirty="0" err="1"/>
              <a:t>mo</a:t>
            </a:r>
            <a:r>
              <a:rPr lang="en-US" dirty="0"/>
              <a:t> . The  MRD neg 20% compared to only 1% in the SOC group, . Median PFS was 13.3 </a:t>
            </a:r>
            <a:r>
              <a:rPr lang="en-US" dirty="0" err="1"/>
              <a:t>mo</a:t>
            </a:r>
            <a:r>
              <a:rPr lang="en-US" dirty="0"/>
              <a:t> , triple the SOC. The FDA Oncologic Drug Advisory Committee on March 15</a:t>
            </a:r>
            <a:r>
              <a:rPr lang="en-US" baseline="30000" dirty="0"/>
              <a:t>th 2024</a:t>
            </a:r>
            <a:r>
              <a:rPr lang="en-US" dirty="0"/>
              <a:t>, voted that in favor of moving ide-</a:t>
            </a:r>
            <a:r>
              <a:rPr lang="en-US" dirty="0" err="1"/>
              <a:t>cel</a:t>
            </a:r>
            <a:r>
              <a:rPr lang="en-US" dirty="0"/>
              <a:t> to earlier lines of therapy and now the final approval decision by FDA is awaited. </a:t>
            </a:r>
          </a:p>
        </p:txBody>
      </p:sp>
    </p:spTree>
    <p:extLst>
      <p:ext uri="{BB962C8B-B14F-4D97-AF65-F5344CB8AC3E}">
        <p14:creationId xmlns:p14="http://schemas.microsoft.com/office/powerpoint/2010/main" val="47302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err="1"/>
              <a:t>Ciltacel</a:t>
            </a:r>
            <a:r>
              <a:rPr lang="en-US" dirty="0"/>
              <a:t> was studied in CARTITUDE -4 for earlier indication too. This was </a:t>
            </a:r>
            <a:r>
              <a:rPr lang="en-US" dirty="0" err="1"/>
              <a:t>ciltacel</a:t>
            </a:r>
            <a:r>
              <a:rPr lang="en-US" dirty="0"/>
              <a:t> vs SOC ( DPD pr PVD- pom bortezomib </a:t>
            </a:r>
            <a:r>
              <a:rPr lang="en-US" dirty="0" err="1"/>
              <a:t>dex</a:t>
            </a:r>
            <a:r>
              <a:rPr lang="en-US" dirty="0"/>
              <a:t>). 419 pts were enrolled </a:t>
            </a:r>
            <a:r>
              <a:rPr lang="en-US" dirty="0" err="1"/>
              <a:t>ith</a:t>
            </a:r>
            <a:r>
              <a:rPr lang="en-US" dirty="0"/>
              <a:t> 1:1 randomization. Median LOT </a:t>
            </a:r>
            <a:r>
              <a:rPr lang="en-US" dirty="0" err="1"/>
              <a:t>ws</a:t>
            </a:r>
            <a:r>
              <a:rPr lang="en-US" dirty="0"/>
              <a:t> 2 . The </a:t>
            </a:r>
            <a:r>
              <a:rPr lang="en-US" dirty="0" err="1"/>
              <a:t>outomes</a:t>
            </a:r>
            <a:r>
              <a:rPr lang="en-US" dirty="0"/>
              <a:t> are in the middle table again favoring </a:t>
            </a:r>
            <a:r>
              <a:rPr lang="en-US" dirty="0" err="1"/>
              <a:t>ciltacel</a:t>
            </a:r>
            <a:r>
              <a:rPr lang="en-US" dirty="0"/>
              <a:t> compared to SOC. ORR was 99.4% in those who received </a:t>
            </a:r>
            <a:r>
              <a:rPr lang="en-US" dirty="0" err="1"/>
              <a:t>Ciltacel</a:t>
            </a:r>
            <a:r>
              <a:rPr lang="en-US" dirty="0"/>
              <a:t> and 67.3% in intention to treat population. The IIT population includes those who were </a:t>
            </a:r>
            <a:r>
              <a:rPr lang="en-US" dirty="0" err="1"/>
              <a:t>leukapharessed</a:t>
            </a:r>
            <a:r>
              <a:rPr lang="en-US" dirty="0"/>
              <a:t> and did not get the CAR infusion. Most of these responses were CR or better. CR rate of 86% was over 4 times the SOC. Median PFS and DOR was not reached. 12 </a:t>
            </a:r>
            <a:r>
              <a:rPr lang="en-US" dirty="0" err="1"/>
              <a:t>mo</a:t>
            </a:r>
            <a:r>
              <a:rPr lang="en-US" dirty="0"/>
              <a:t> PFS was 76% vs 49% . OS data continues to mature. Mortality was similar in both groups. The FDA Oncologic Drug Advisory Committee on March 15</a:t>
            </a:r>
            <a:r>
              <a:rPr lang="en-US" baseline="30000" dirty="0"/>
              <a:t>th</a:t>
            </a:r>
            <a:r>
              <a:rPr lang="en-US" dirty="0"/>
              <a:t>, voted that in favor of moving </a:t>
            </a:r>
            <a:r>
              <a:rPr lang="en-US" dirty="0" err="1"/>
              <a:t>cilta-cel</a:t>
            </a:r>
            <a:r>
              <a:rPr lang="en-US" dirty="0"/>
              <a:t> to earlier lines of therapy and now the final approval decision by FDA is awaited. </a:t>
            </a:r>
          </a:p>
        </p:txBody>
      </p:sp>
    </p:spTree>
    <p:extLst>
      <p:ext uri="{BB962C8B-B14F-4D97-AF65-F5344CB8AC3E}">
        <p14:creationId xmlns:p14="http://schemas.microsoft.com/office/powerpoint/2010/main" val="2183052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There are also other trials that are expected to improve up on these outcomes with presently approved therapies. I will highlight a few. Here in this picture is a novel agent, depiction of using a gamma </a:t>
            </a:r>
            <a:r>
              <a:rPr lang="en-US" dirty="0" err="1"/>
              <a:t>secreatase</a:t>
            </a:r>
            <a:r>
              <a:rPr lang="en-US" dirty="0"/>
              <a:t> inhibitor, which prevents cleavage of BCMA from the surface of PC. Combinations with GSI is being studied to evaluate increase binding and therefore efficacy of the BCMA directed CART. Other combinations and sequencing strategies, especially with the BCMA and GPRC5D </a:t>
            </a:r>
            <a:r>
              <a:rPr lang="en-US" dirty="0" err="1"/>
              <a:t>bispecifics</a:t>
            </a:r>
            <a:r>
              <a:rPr lang="en-US" dirty="0"/>
              <a:t>, </a:t>
            </a:r>
            <a:r>
              <a:rPr lang="en-US" dirty="0" err="1"/>
              <a:t>teclistimab</a:t>
            </a:r>
            <a:r>
              <a:rPr lang="en-US" dirty="0"/>
              <a:t> and </a:t>
            </a:r>
            <a:r>
              <a:rPr lang="en-US" dirty="0" err="1"/>
              <a:t>talquetamab</a:t>
            </a:r>
            <a:r>
              <a:rPr lang="en-US" dirty="0"/>
              <a:t>, are also being evaluated in trials.  </a:t>
            </a:r>
          </a:p>
        </p:txBody>
      </p:sp>
    </p:spTree>
    <p:extLst>
      <p:ext uri="{BB962C8B-B14F-4D97-AF65-F5344CB8AC3E}">
        <p14:creationId xmlns:p14="http://schemas.microsoft.com/office/powerpoint/2010/main" val="3410939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Moreover, Novel targets for CARs are in development, such as those targeting GPRC5D and FcRH5. </a:t>
            </a:r>
          </a:p>
        </p:txBody>
      </p:sp>
    </p:spTree>
    <p:extLst>
      <p:ext uri="{BB962C8B-B14F-4D97-AF65-F5344CB8AC3E}">
        <p14:creationId xmlns:p14="http://schemas.microsoft.com/office/powerpoint/2010/main" val="1731953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For example, MCARH109 is a GPRC5D targeting </a:t>
            </a:r>
            <a:r>
              <a:rPr lang="en-US" dirty="0" err="1"/>
              <a:t>CARt</a:t>
            </a:r>
            <a:r>
              <a:rPr lang="en-US" dirty="0"/>
              <a:t>, and shown here is a pt with a plasmacytoma of the </a:t>
            </a:r>
            <a:r>
              <a:rPr lang="en-US" dirty="0" err="1"/>
              <a:t>chestwall</a:t>
            </a:r>
            <a:r>
              <a:rPr lang="en-US" dirty="0"/>
              <a:t> </a:t>
            </a:r>
            <a:r>
              <a:rPr lang="en-US" dirty="0" err="1"/>
              <a:t>showin</a:t>
            </a:r>
            <a:r>
              <a:rPr lang="en-US" dirty="0"/>
              <a:t> in the picture, which </a:t>
            </a:r>
            <a:r>
              <a:rPr lang="en-US" dirty="0" err="1"/>
              <a:t>reponsed</a:t>
            </a:r>
            <a:r>
              <a:rPr lang="en-US" dirty="0"/>
              <a:t> beautifully to </a:t>
            </a:r>
            <a:r>
              <a:rPr lang="en-US" dirty="0" err="1"/>
              <a:t>trt</a:t>
            </a:r>
            <a:r>
              <a:rPr lang="en-US" dirty="0"/>
              <a:t> with this CAR. In a study of 19 pts in the phase 1 study using this CAR. </a:t>
            </a:r>
          </a:p>
        </p:txBody>
      </p:sp>
    </p:spTree>
    <p:extLst>
      <p:ext uri="{BB962C8B-B14F-4D97-AF65-F5344CB8AC3E}">
        <p14:creationId xmlns:p14="http://schemas.microsoft.com/office/powerpoint/2010/main" val="1281638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my disclosures</a:t>
            </a:r>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Other important efforts are directed towards the CAR platform. For autologous products that means improving he </a:t>
            </a:r>
            <a:r>
              <a:rPr lang="en-US" dirty="0" err="1"/>
              <a:t>mansufacturte</a:t>
            </a:r>
            <a:r>
              <a:rPr lang="en-US" dirty="0"/>
              <a:t>  time and predictability. Also this includes developing allogeneic </a:t>
            </a:r>
            <a:r>
              <a:rPr lang="en-US" dirty="0" err="1"/>
              <a:t>platoforms</a:t>
            </a:r>
            <a:r>
              <a:rPr lang="en-US" dirty="0"/>
              <a:t>, where the T cells are not from the patients, but rather from a third party, healthy donor or similar source. The allogeneic platform has advantages such as the product being off the shelf, readily available. There are many studies with allogeneic CART ongoing, all with unique  designing to mitigate the risk of GVHD and rejection, </a:t>
            </a:r>
          </a:p>
        </p:txBody>
      </p:sp>
    </p:spTree>
    <p:extLst>
      <p:ext uri="{BB962C8B-B14F-4D97-AF65-F5344CB8AC3E}">
        <p14:creationId xmlns:p14="http://schemas.microsoft.com/office/powerpoint/2010/main" val="2695601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So in summary, some take </a:t>
            </a:r>
            <a:r>
              <a:rPr lang="en-US" dirty="0" err="1"/>
              <a:t>homw</a:t>
            </a:r>
            <a:r>
              <a:rPr lang="en-US" dirty="0"/>
              <a:t> points. All patients with RRMM who have had 4 LOT are presently eligible for CART consideration, which presently includes either ide-</a:t>
            </a:r>
            <a:r>
              <a:rPr lang="en-US" dirty="0" err="1"/>
              <a:t>cel</a:t>
            </a:r>
            <a:r>
              <a:rPr lang="en-US" dirty="0"/>
              <a:t> or </a:t>
            </a:r>
            <a:r>
              <a:rPr lang="en-US" dirty="0" err="1"/>
              <a:t>cilta-cel</a:t>
            </a:r>
            <a:r>
              <a:rPr lang="en-US" dirty="0"/>
              <a:t>. This may soon change to be earlier in the </a:t>
            </a:r>
            <a:r>
              <a:rPr lang="en-US" dirty="0" err="1"/>
              <a:t>trt</a:t>
            </a:r>
            <a:r>
              <a:rPr lang="en-US" dirty="0"/>
              <a:t> course. </a:t>
            </a:r>
          </a:p>
          <a:p>
            <a:r>
              <a:rPr lang="en-US" dirty="0"/>
              <a:t>The early toxicities include cytokine release and ICANS, and also prolonged cytopenia and risk of infections. There is a risk of movement disorders to be aware of. There are many studies </a:t>
            </a:r>
            <a:r>
              <a:rPr lang="en-US" dirty="0" err="1"/>
              <a:t>ongong</a:t>
            </a:r>
            <a:r>
              <a:rPr lang="en-US" dirty="0"/>
              <a:t> evaluating CART in earlier lines, evaluating novel targets and </a:t>
            </a:r>
            <a:r>
              <a:rPr lang="en-US" dirty="0" err="1"/>
              <a:t>contstricts</a:t>
            </a:r>
            <a:r>
              <a:rPr lang="en-US" dirty="0"/>
              <a:t> and sequencing and combination strategies. </a:t>
            </a:r>
          </a:p>
        </p:txBody>
      </p:sp>
    </p:spTree>
    <p:extLst>
      <p:ext uri="{BB962C8B-B14F-4D97-AF65-F5344CB8AC3E}">
        <p14:creationId xmlns:p14="http://schemas.microsoft.com/office/powerpoint/2010/main" val="1312663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Thank you</a:t>
            </a:r>
          </a:p>
        </p:txBody>
      </p:sp>
    </p:spTree>
    <p:extLst>
      <p:ext uri="{BB962C8B-B14F-4D97-AF65-F5344CB8AC3E}">
        <p14:creationId xmlns:p14="http://schemas.microsoft.com/office/powerpoint/2010/main" val="62502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objectives today: 1- identifying eligible patients and current indications. 2- Going over efficacy and safety of the approved products , namely ide-</a:t>
            </a:r>
            <a:r>
              <a:rPr lang="en-US" dirty="0" err="1"/>
              <a:t>cel</a:t>
            </a:r>
            <a:r>
              <a:rPr lang="en-US" dirty="0"/>
              <a:t> and </a:t>
            </a:r>
            <a:r>
              <a:rPr lang="en-US" dirty="0" err="1"/>
              <a:t>cilta-cel</a:t>
            </a:r>
            <a:r>
              <a:rPr lang="en-US" dirty="0"/>
              <a:t> and 3- landscape and clinical trial landscape. </a:t>
            </a:r>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33614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To provide historical context, RRMM , </a:t>
            </a:r>
            <a:r>
              <a:rPr lang="en-US" dirty="0" err="1"/>
              <a:t>pentarefractory</a:t>
            </a:r>
            <a:r>
              <a:rPr lang="en-US" dirty="0"/>
              <a:t> pts have a poor prognosis with survival &lt; 6 </a:t>
            </a:r>
            <a:r>
              <a:rPr lang="en-US" dirty="0" err="1"/>
              <a:t>mo</a:t>
            </a:r>
            <a:r>
              <a:rPr lang="en-US" dirty="0"/>
              <a:t> in a publication in 2019. </a:t>
            </a:r>
          </a:p>
        </p:txBody>
      </p:sp>
    </p:spTree>
    <p:extLst>
      <p:ext uri="{BB962C8B-B14F-4D97-AF65-F5344CB8AC3E}">
        <p14:creationId xmlns:p14="http://schemas.microsoft.com/office/powerpoint/2010/main" val="267886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Since then we have had several advances , especially with the identification of BCMA as a target on plasma cells. BCMA is an ideal target because it is expressed almost 100% on PC surface and is not expressed on other organs , therefore the off target effects are minimal. </a:t>
            </a:r>
          </a:p>
        </p:txBody>
      </p:sp>
    </p:spTree>
    <p:extLst>
      <p:ext uri="{BB962C8B-B14F-4D97-AF65-F5344CB8AC3E}">
        <p14:creationId xmlns:p14="http://schemas.microsoft.com/office/powerpoint/2010/main" val="90134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Any pt with 4 Prior LOT is eligible. Prior BCMA, Prior auto transplant do not influence. </a:t>
            </a:r>
          </a:p>
        </p:txBody>
      </p:sp>
    </p:spTree>
    <p:extLst>
      <p:ext uri="{BB962C8B-B14F-4D97-AF65-F5344CB8AC3E}">
        <p14:creationId xmlns:p14="http://schemas.microsoft.com/office/powerpoint/2010/main" val="47767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b="0" i="0" dirty="0">
                <a:solidFill>
                  <a:srgbClr val="212121"/>
                </a:solidFill>
                <a:effectLst/>
                <a:latin typeface="Cambria" panose="02040503050406030204" pitchFamily="18" charset="0"/>
              </a:rPr>
              <a:t>This is a cartoon showing some differences in the construct of the CAR-T receptor . While the designed construct is slightly different, in general-- ide-</a:t>
            </a:r>
            <a:r>
              <a:rPr lang="en-US" b="0" i="0" dirty="0" err="1">
                <a:solidFill>
                  <a:srgbClr val="212121"/>
                </a:solidFill>
                <a:effectLst/>
                <a:latin typeface="Cambria" panose="02040503050406030204" pitchFamily="18" charset="0"/>
              </a:rPr>
              <a:t>cel</a:t>
            </a:r>
            <a:r>
              <a:rPr lang="en-US" b="0" i="0" dirty="0">
                <a:solidFill>
                  <a:srgbClr val="212121"/>
                </a:solidFill>
                <a:effectLst/>
                <a:latin typeface="Cambria" panose="02040503050406030204" pitchFamily="18" charset="0"/>
              </a:rPr>
              <a:t> and </a:t>
            </a:r>
            <a:r>
              <a:rPr lang="en-US" b="0" i="0" dirty="0" err="1">
                <a:solidFill>
                  <a:srgbClr val="212121"/>
                </a:solidFill>
                <a:effectLst/>
                <a:latin typeface="Cambria" panose="02040503050406030204" pitchFamily="18" charset="0"/>
              </a:rPr>
              <a:t>cilta-cel</a:t>
            </a:r>
            <a:r>
              <a:rPr lang="en-US" b="0" i="0" dirty="0">
                <a:solidFill>
                  <a:srgbClr val="212121"/>
                </a:solidFill>
                <a:effectLst/>
                <a:latin typeface="Cambria" panose="02040503050406030204" pitchFamily="18" charset="0"/>
              </a:rPr>
              <a:t> have similar co-stimulatory domains which activate the T cell. </a:t>
            </a:r>
            <a:r>
              <a:rPr lang="en-US" b="0" i="0" dirty="0" err="1">
                <a:solidFill>
                  <a:srgbClr val="212121"/>
                </a:solidFill>
                <a:effectLst/>
                <a:latin typeface="Cambria" panose="02040503050406030204" pitchFamily="18" charset="0"/>
              </a:rPr>
              <a:t>Ciltacel</a:t>
            </a:r>
            <a:r>
              <a:rPr lang="en-US" b="0" i="0" dirty="0">
                <a:solidFill>
                  <a:srgbClr val="212121"/>
                </a:solidFill>
                <a:effectLst/>
                <a:latin typeface="Cambria" panose="02040503050406030204" pitchFamily="18" charset="0"/>
              </a:rPr>
              <a:t> expresses single-domain antibodies directed against two distinct epitopes of a BCMA target antigen as opposed to ide-</a:t>
            </a:r>
            <a:r>
              <a:rPr lang="en-US" b="0" i="0" dirty="0" err="1">
                <a:solidFill>
                  <a:srgbClr val="212121"/>
                </a:solidFill>
                <a:effectLst/>
                <a:latin typeface="Cambria" panose="02040503050406030204" pitchFamily="18" charset="0"/>
              </a:rPr>
              <a:t>cel</a:t>
            </a:r>
            <a:r>
              <a:rPr lang="en-US" b="0" i="0" dirty="0">
                <a:solidFill>
                  <a:srgbClr val="212121"/>
                </a:solidFill>
                <a:effectLst/>
                <a:latin typeface="Cambria" panose="02040503050406030204" pitchFamily="18" charset="0"/>
              </a:rPr>
              <a:t> that has one.  </a:t>
            </a:r>
            <a:endParaRPr lang="en-US" dirty="0"/>
          </a:p>
        </p:txBody>
      </p:sp>
    </p:spTree>
    <p:extLst>
      <p:ext uri="{BB962C8B-B14F-4D97-AF65-F5344CB8AC3E}">
        <p14:creationId xmlns:p14="http://schemas.microsoft.com/office/powerpoint/2010/main" val="599730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We will now look at the pivotal trials that led to the approvals of these 2 novel therapies, namely the KArMMA-1 trial for ide-</a:t>
            </a:r>
            <a:r>
              <a:rPr lang="en-US" dirty="0" err="1"/>
              <a:t>cel</a:t>
            </a:r>
            <a:r>
              <a:rPr lang="en-US" dirty="0"/>
              <a:t> and the CARTITUDE-1 trial for </a:t>
            </a:r>
            <a:r>
              <a:rPr lang="en-US" dirty="0" err="1"/>
              <a:t>cilta-cel</a:t>
            </a:r>
            <a:r>
              <a:rPr lang="en-US" dirty="0"/>
              <a:t>. Both trials were single arm trials , involving leukapheresis, bridging, followed by lymphodepletion with fludarabine and </a:t>
            </a:r>
            <a:r>
              <a:rPr lang="en-US" dirty="0" err="1"/>
              <a:t>cyclophosphomde</a:t>
            </a:r>
            <a:r>
              <a:rPr lang="en-US" dirty="0"/>
              <a:t> and then CAR-T infusion. </a:t>
            </a:r>
          </a:p>
          <a:p>
            <a:r>
              <a:rPr lang="en-US" dirty="0"/>
              <a:t>For KARMMA-1 Eligible pts were those with MM who had </a:t>
            </a:r>
            <a:r>
              <a:rPr lang="en-US" dirty="0" err="1"/>
              <a:t>atleast</a:t>
            </a:r>
            <a:r>
              <a:rPr lang="en-US" dirty="0"/>
              <a:t> 3 lines of therapy. Exposed to IMID, PI, and anti-38 </a:t>
            </a:r>
            <a:r>
              <a:rPr lang="en-US" dirty="0" err="1"/>
              <a:t>Monoclnal</a:t>
            </a:r>
            <a:r>
              <a:rPr lang="en-US" dirty="0"/>
              <a:t> antibody, and all pts had to be refractory to the last therapy  . Different dose levels were evaluated in KARMMA-1</a:t>
            </a:r>
          </a:p>
        </p:txBody>
      </p:sp>
    </p:spTree>
    <p:extLst>
      <p:ext uri="{BB962C8B-B14F-4D97-AF65-F5344CB8AC3E}">
        <p14:creationId xmlns:p14="http://schemas.microsoft.com/office/powerpoint/2010/main" val="4119081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CARTITUDE-1 for </a:t>
            </a:r>
            <a:r>
              <a:rPr lang="en-US" dirty="0" err="1"/>
              <a:t>cilta-cel</a:t>
            </a:r>
            <a:r>
              <a:rPr lang="en-US" dirty="0"/>
              <a:t> was a Phase 1b/2 Study with a fixed target dose of 0.75 million CART/kg. Pts in this study were also RRMM either who had </a:t>
            </a:r>
            <a:r>
              <a:rPr lang="en-US" dirty="0" err="1"/>
              <a:t>atlest</a:t>
            </a:r>
            <a:r>
              <a:rPr lang="en-US" dirty="0"/>
              <a:t> 3 LOT and previously exposed to IMID PI and anti Cd38 Monoclonal antibody. Or double refractory to PI and IMID. </a:t>
            </a:r>
          </a:p>
        </p:txBody>
      </p:sp>
    </p:spTree>
    <p:extLst>
      <p:ext uri="{BB962C8B-B14F-4D97-AF65-F5344CB8AC3E}">
        <p14:creationId xmlns:p14="http://schemas.microsoft.com/office/powerpoint/2010/main" val="122179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7814-1A94-4AC5-A11E-B689034DD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BF7230-8204-42A3-AED4-43F6A94F9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F4A968-BB95-4F00-B351-B05B9208E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B9B90-7490-46F3-B38E-968705225B10}"/>
              </a:ext>
            </a:extLst>
          </p:cNvPr>
          <p:cNvSpPr>
            <a:spLocks noGrp="1"/>
          </p:cNvSpPr>
          <p:nvPr>
            <p:ph type="dt" sz="half" idx="10"/>
          </p:nvPr>
        </p:nvSpPr>
        <p:spPr/>
        <p:txBody>
          <a:bodyPr/>
          <a:lstStyle/>
          <a:p>
            <a:fld id="{7B65DD2F-F149-408F-92BB-33EE33E85CDE}" type="datetimeFigureOut">
              <a:rPr lang="en-US" smtClean="0"/>
              <a:t>3/27/2024</a:t>
            </a:fld>
            <a:endParaRPr lang="en-US"/>
          </a:p>
        </p:txBody>
      </p:sp>
      <p:sp>
        <p:nvSpPr>
          <p:cNvPr id="6" name="Footer Placeholder 5">
            <a:extLst>
              <a:ext uri="{FF2B5EF4-FFF2-40B4-BE49-F238E27FC236}">
                <a16:creationId xmlns:a16="http://schemas.microsoft.com/office/drawing/2014/main" id="{F37136BC-6039-40F9-BD76-8D71631B86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6B3784-59E8-478F-A954-EC102919494C}"/>
              </a:ext>
            </a:extLst>
          </p:cNvPr>
          <p:cNvSpPr>
            <a:spLocks noGrp="1"/>
          </p:cNvSpPr>
          <p:nvPr>
            <p:ph type="sldNum" sz="quarter" idx="12"/>
          </p:nvPr>
        </p:nvSpPr>
        <p:spPr/>
        <p:txBody>
          <a:bodyPr/>
          <a:lstStyle/>
          <a:p>
            <a:fld id="{25B4B6EE-EDFE-4A05-B788-CEA7B30F7A32}" type="slidenum">
              <a:rPr lang="en-US" smtClean="0"/>
              <a:t>‹#›</a:t>
            </a:fld>
            <a:endParaRPr lang="en-US"/>
          </a:p>
        </p:txBody>
      </p:sp>
    </p:spTree>
    <p:extLst>
      <p:ext uri="{BB962C8B-B14F-4D97-AF65-F5344CB8AC3E}">
        <p14:creationId xmlns:p14="http://schemas.microsoft.com/office/powerpoint/2010/main" val="1999148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E642F-3676-406F-A071-4426306DB0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8AD1-91F2-4A12-8CB3-2E8834542C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CBCE1-8A4C-44E9-B318-669DAA868ECD}"/>
              </a:ext>
            </a:extLst>
          </p:cNvPr>
          <p:cNvSpPr>
            <a:spLocks noGrp="1"/>
          </p:cNvSpPr>
          <p:nvPr>
            <p:ph type="dt" sz="half" idx="10"/>
          </p:nvPr>
        </p:nvSpPr>
        <p:spPr/>
        <p:txBody>
          <a:bodyPr/>
          <a:lstStyle/>
          <a:p>
            <a:fld id="{7B65DD2F-F149-408F-92BB-33EE33E85CDE}" type="datetimeFigureOut">
              <a:rPr lang="en-US" smtClean="0"/>
              <a:t>3/27/2024</a:t>
            </a:fld>
            <a:endParaRPr lang="en-US"/>
          </a:p>
        </p:txBody>
      </p:sp>
      <p:sp>
        <p:nvSpPr>
          <p:cNvPr id="5" name="Footer Placeholder 4">
            <a:extLst>
              <a:ext uri="{FF2B5EF4-FFF2-40B4-BE49-F238E27FC236}">
                <a16:creationId xmlns:a16="http://schemas.microsoft.com/office/drawing/2014/main" id="{21A92368-4B10-4A85-9CCE-0659019F6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E4025-9005-4045-BEA2-6CB23D95B047}"/>
              </a:ext>
            </a:extLst>
          </p:cNvPr>
          <p:cNvSpPr>
            <a:spLocks noGrp="1"/>
          </p:cNvSpPr>
          <p:nvPr>
            <p:ph type="sldNum" sz="quarter" idx="12"/>
          </p:nvPr>
        </p:nvSpPr>
        <p:spPr/>
        <p:txBody>
          <a:bodyPr/>
          <a:lstStyle/>
          <a:p>
            <a:fld id="{25B4B6EE-EDFE-4A05-B788-CEA7B30F7A32}" type="slidenum">
              <a:rPr lang="en-US" smtClean="0"/>
              <a:t>‹#›</a:t>
            </a:fld>
            <a:endParaRPr lang="en-US"/>
          </a:p>
        </p:txBody>
      </p:sp>
    </p:spTree>
    <p:extLst>
      <p:ext uri="{BB962C8B-B14F-4D97-AF65-F5344CB8AC3E}">
        <p14:creationId xmlns:p14="http://schemas.microsoft.com/office/powerpoint/2010/main" val="232267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F8BB08-4A9C-4FEB-9034-DFACE456F8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1B9AE7-7845-4C47-BB45-32022AFAB1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19CA1-A181-4AE7-A8A6-CF3A872012C1}"/>
              </a:ext>
            </a:extLst>
          </p:cNvPr>
          <p:cNvSpPr>
            <a:spLocks noGrp="1"/>
          </p:cNvSpPr>
          <p:nvPr>
            <p:ph type="dt" sz="half" idx="10"/>
          </p:nvPr>
        </p:nvSpPr>
        <p:spPr/>
        <p:txBody>
          <a:bodyPr/>
          <a:lstStyle/>
          <a:p>
            <a:fld id="{7B65DD2F-F149-408F-92BB-33EE33E85CDE}" type="datetimeFigureOut">
              <a:rPr lang="en-US" smtClean="0"/>
              <a:t>3/27/2024</a:t>
            </a:fld>
            <a:endParaRPr lang="en-US"/>
          </a:p>
        </p:txBody>
      </p:sp>
      <p:sp>
        <p:nvSpPr>
          <p:cNvPr id="5" name="Footer Placeholder 4">
            <a:extLst>
              <a:ext uri="{FF2B5EF4-FFF2-40B4-BE49-F238E27FC236}">
                <a16:creationId xmlns:a16="http://schemas.microsoft.com/office/drawing/2014/main" id="{05B41F55-0903-4242-9CBD-9E7CE521B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6D7CC-19AC-427C-9BAE-FC3DB7EB3597}"/>
              </a:ext>
            </a:extLst>
          </p:cNvPr>
          <p:cNvSpPr>
            <a:spLocks noGrp="1"/>
          </p:cNvSpPr>
          <p:nvPr>
            <p:ph type="sldNum" sz="quarter" idx="12"/>
          </p:nvPr>
        </p:nvSpPr>
        <p:spPr/>
        <p:txBody>
          <a:bodyPr/>
          <a:lstStyle/>
          <a:p>
            <a:fld id="{25B4B6EE-EDFE-4A05-B788-CEA7B30F7A32}" type="slidenum">
              <a:rPr lang="en-US" smtClean="0"/>
              <a:t>‹#›</a:t>
            </a:fld>
            <a:endParaRPr lang="en-US"/>
          </a:p>
        </p:txBody>
      </p:sp>
    </p:spTree>
    <p:extLst>
      <p:ext uri="{BB962C8B-B14F-4D97-AF65-F5344CB8AC3E}">
        <p14:creationId xmlns:p14="http://schemas.microsoft.com/office/powerpoint/2010/main" val="112065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58D58-8219-4899-B2B1-E290C6025E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94AF5E-EFC9-48F0-9C62-B52964488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213B4E-5FCB-4767-BFAE-6AF7397A71AF}"/>
              </a:ext>
            </a:extLst>
          </p:cNvPr>
          <p:cNvSpPr>
            <a:spLocks noGrp="1"/>
          </p:cNvSpPr>
          <p:nvPr>
            <p:ph type="dt" sz="half" idx="10"/>
          </p:nvPr>
        </p:nvSpPr>
        <p:spPr/>
        <p:txBody>
          <a:bodyPr/>
          <a:lstStyle/>
          <a:p>
            <a:fld id="{7B65DD2F-F149-408F-92BB-33EE33E85CDE}" type="datetimeFigureOut">
              <a:rPr lang="en-US" smtClean="0"/>
              <a:t>3/27/2024</a:t>
            </a:fld>
            <a:endParaRPr lang="en-US"/>
          </a:p>
        </p:txBody>
      </p:sp>
      <p:sp>
        <p:nvSpPr>
          <p:cNvPr id="5" name="Footer Placeholder 4">
            <a:extLst>
              <a:ext uri="{FF2B5EF4-FFF2-40B4-BE49-F238E27FC236}">
                <a16:creationId xmlns:a16="http://schemas.microsoft.com/office/drawing/2014/main" id="{FB98A200-84C1-407F-A06F-3A04EBD9A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5A074-900C-414B-964D-67735E80F94E}"/>
              </a:ext>
            </a:extLst>
          </p:cNvPr>
          <p:cNvSpPr>
            <a:spLocks noGrp="1"/>
          </p:cNvSpPr>
          <p:nvPr>
            <p:ph type="sldNum" sz="quarter" idx="12"/>
          </p:nvPr>
        </p:nvSpPr>
        <p:spPr/>
        <p:txBody>
          <a:bodyPr/>
          <a:lstStyle/>
          <a:p>
            <a:fld id="{25B4B6EE-EDFE-4A05-B788-CEA7B30F7A32}" type="slidenum">
              <a:rPr lang="en-US" smtClean="0"/>
              <a:t>‹#›</a:t>
            </a:fld>
            <a:endParaRPr lang="en-US"/>
          </a:p>
        </p:txBody>
      </p:sp>
    </p:spTree>
    <p:extLst>
      <p:ext uri="{BB962C8B-B14F-4D97-AF65-F5344CB8AC3E}">
        <p14:creationId xmlns:p14="http://schemas.microsoft.com/office/powerpoint/2010/main" val="47189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BFCF-8A44-41E8-B095-B36EF51F9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DC8518-3BF1-4110-93DE-3701771A56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69E15-3F85-41F2-9C18-AAF2833F335C}"/>
              </a:ext>
            </a:extLst>
          </p:cNvPr>
          <p:cNvSpPr>
            <a:spLocks noGrp="1"/>
          </p:cNvSpPr>
          <p:nvPr>
            <p:ph type="dt" sz="half" idx="10"/>
          </p:nvPr>
        </p:nvSpPr>
        <p:spPr/>
        <p:txBody>
          <a:bodyPr/>
          <a:lstStyle/>
          <a:p>
            <a:fld id="{7B65DD2F-F149-408F-92BB-33EE33E85CDE}" type="datetimeFigureOut">
              <a:rPr lang="en-US" smtClean="0"/>
              <a:t>3/27/2024</a:t>
            </a:fld>
            <a:endParaRPr lang="en-US"/>
          </a:p>
        </p:txBody>
      </p:sp>
      <p:sp>
        <p:nvSpPr>
          <p:cNvPr id="5" name="Footer Placeholder 4">
            <a:extLst>
              <a:ext uri="{FF2B5EF4-FFF2-40B4-BE49-F238E27FC236}">
                <a16:creationId xmlns:a16="http://schemas.microsoft.com/office/drawing/2014/main" id="{243CEF32-0286-4827-BA11-7867EC433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0CC4A-48A0-41D9-9E36-C8001823F551}"/>
              </a:ext>
            </a:extLst>
          </p:cNvPr>
          <p:cNvSpPr>
            <a:spLocks noGrp="1"/>
          </p:cNvSpPr>
          <p:nvPr>
            <p:ph type="sldNum" sz="quarter" idx="12"/>
          </p:nvPr>
        </p:nvSpPr>
        <p:spPr/>
        <p:txBody>
          <a:bodyPr/>
          <a:lstStyle/>
          <a:p>
            <a:fld id="{25B4B6EE-EDFE-4A05-B788-CEA7B30F7A32}" type="slidenum">
              <a:rPr lang="en-US" smtClean="0"/>
              <a:t>‹#›</a:t>
            </a:fld>
            <a:endParaRPr lang="en-US"/>
          </a:p>
        </p:txBody>
      </p:sp>
    </p:spTree>
    <p:extLst>
      <p:ext uri="{BB962C8B-B14F-4D97-AF65-F5344CB8AC3E}">
        <p14:creationId xmlns:p14="http://schemas.microsoft.com/office/powerpoint/2010/main" val="119425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E21FE-0FBB-45ED-AAC0-8B57AB870F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49CE92-BEBE-4FEA-80A1-36F2268483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566335-AA8B-4460-A34A-F8956EDB173F}"/>
              </a:ext>
            </a:extLst>
          </p:cNvPr>
          <p:cNvSpPr>
            <a:spLocks noGrp="1"/>
          </p:cNvSpPr>
          <p:nvPr>
            <p:ph type="dt" sz="half" idx="10"/>
          </p:nvPr>
        </p:nvSpPr>
        <p:spPr/>
        <p:txBody>
          <a:bodyPr/>
          <a:lstStyle/>
          <a:p>
            <a:fld id="{7B65DD2F-F149-408F-92BB-33EE33E85CDE}" type="datetimeFigureOut">
              <a:rPr lang="en-US" smtClean="0"/>
              <a:t>3/27/2024</a:t>
            </a:fld>
            <a:endParaRPr lang="en-US"/>
          </a:p>
        </p:txBody>
      </p:sp>
      <p:sp>
        <p:nvSpPr>
          <p:cNvPr id="5" name="Footer Placeholder 4">
            <a:extLst>
              <a:ext uri="{FF2B5EF4-FFF2-40B4-BE49-F238E27FC236}">
                <a16:creationId xmlns:a16="http://schemas.microsoft.com/office/drawing/2014/main" id="{53E030D4-6A32-4550-8025-7471C2C7D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20247-F7C8-4588-970B-2973BDE78B14}"/>
              </a:ext>
            </a:extLst>
          </p:cNvPr>
          <p:cNvSpPr>
            <a:spLocks noGrp="1"/>
          </p:cNvSpPr>
          <p:nvPr>
            <p:ph type="sldNum" sz="quarter" idx="12"/>
          </p:nvPr>
        </p:nvSpPr>
        <p:spPr/>
        <p:txBody>
          <a:bodyPr/>
          <a:lstStyle/>
          <a:p>
            <a:fld id="{25B4B6EE-EDFE-4A05-B788-CEA7B30F7A32}" type="slidenum">
              <a:rPr lang="en-US" smtClean="0"/>
              <a:t>‹#›</a:t>
            </a:fld>
            <a:endParaRPr lang="en-US"/>
          </a:p>
        </p:txBody>
      </p:sp>
    </p:spTree>
    <p:extLst>
      <p:ext uri="{BB962C8B-B14F-4D97-AF65-F5344CB8AC3E}">
        <p14:creationId xmlns:p14="http://schemas.microsoft.com/office/powerpoint/2010/main" val="428073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1E54-1749-42E9-BE65-D4DDDBD56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04B4FB-784B-417C-B80D-9E0582B172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E488E3-67DD-416F-B4E5-D387671ED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2D10D7-806B-400D-AF03-294BD307280D}"/>
              </a:ext>
            </a:extLst>
          </p:cNvPr>
          <p:cNvSpPr>
            <a:spLocks noGrp="1"/>
          </p:cNvSpPr>
          <p:nvPr>
            <p:ph type="dt" sz="half" idx="10"/>
          </p:nvPr>
        </p:nvSpPr>
        <p:spPr/>
        <p:txBody>
          <a:bodyPr/>
          <a:lstStyle/>
          <a:p>
            <a:fld id="{7B65DD2F-F149-408F-92BB-33EE33E85CDE}" type="datetimeFigureOut">
              <a:rPr lang="en-US" smtClean="0"/>
              <a:t>3/27/2024</a:t>
            </a:fld>
            <a:endParaRPr lang="en-US"/>
          </a:p>
        </p:txBody>
      </p:sp>
      <p:sp>
        <p:nvSpPr>
          <p:cNvPr id="6" name="Footer Placeholder 5">
            <a:extLst>
              <a:ext uri="{FF2B5EF4-FFF2-40B4-BE49-F238E27FC236}">
                <a16:creationId xmlns:a16="http://schemas.microsoft.com/office/drawing/2014/main" id="{F5D21214-177A-47D3-9D17-B5D91C8221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7B66A-4BCC-41FD-B735-98753ED28BFB}"/>
              </a:ext>
            </a:extLst>
          </p:cNvPr>
          <p:cNvSpPr>
            <a:spLocks noGrp="1"/>
          </p:cNvSpPr>
          <p:nvPr>
            <p:ph type="sldNum" sz="quarter" idx="12"/>
          </p:nvPr>
        </p:nvSpPr>
        <p:spPr/>
        <p:txBody>
          <a:bodyPr/>
          <a:lstStyle/>
          <a:p>
            <a:fld id="{25B4B6EE-EDFE-4A05-B788-CEA7B30F7A32}" type="slidenum">
              <a:rPr lang="en-US" smtClean="0"/>
              <a:t>‹#›</a:t>
            </a:fld>
            <a:endParaRPr lang="en-US"/>
          </a:p>
        </p:txBody>
      </p:sp>
    </p:spTree>
    <p:extLst>
      <p:ext uri="{BB962C8B-B14F-4D97-AF65-F5344CB8AC3E}">
        <p14:creationId xmlns:p14="http://schemas.microsoft.com/office/powerpoint/2010/main" val="388799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F057-FC4E-4D71-9006-1AB7292FA7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62AF80-5580-41C1-832D-9111FC6585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FE45CC-EF84-423F-A049-E4E2B54C83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E2B326-71AB-49C4-B2F0-2DD096F2ED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C1FAB8-D9CD-48F3-96B1-9DC211B39F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2792EE-1AD5-452C-9A4F-10FB877240A6}"/>
              </a:ext>
            </a:extLst>
          </p:cNvPr>
          <p:cNvSpPr>
            <a:spLocks noGrp="1"/>
          </p:cNvSpPr>
          <p:nvPr>
            <p:ph type="dt" sz="half" idx="10"/>
          </p:nvPr>
        </p:nvSpPr>
        <p:spPr/>
        <p:txBody>
          <a:bodyPr/>
          <a:lstStyle/>
          <a:p>
            <a:fld id="{7B65DD2F-F149-408F-92BB-33EE33E85CDE}" type="datetimeFigureOut">
              <a:rPr lang="en-US" smtClean="0"/>
              <a:t>3/27/2024</a:t>
            </a:fld>
            <a:endParaRPr lang="en-US"/>
          </a:p>
        </p:txBody>
      </p:sp>
      <p:sp>
        <p:nvSpPr>
          <p:cNvPr id="8" name="Footer Placeholder 7">
            <a:extLst>
              <a:ext uri="{FF2B5EF4-FFF2-40B4-BE49-F238E27FC236}">
                <a16:creationId xmlns:a16="http://schemas.microsoft.com/office/drawing/2014/main" id="{180ABC4D-F631-4905-BE39-891B8D6E90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A076C2-AC95-4EE6-A9C4-9AAC28F3AB9D}"/>
              </a:ext>
            </a:extLst>
          </p:cNvPr>
          <p:cNvSpPr>
            <a:spLocks noGrp="1"/>
          </p:cNvSpPr>
          <p:nvPr>
            <p:ph type="sldNum" sz="quarter" idx="12"/>
          </p:nvPr>
        </p:nvSpPr>
        <p:spPr/>
        <p:txBody>
          <a:bodyPr/>
          <a:lstStyle/>
          <a:p>
            <a:fld id="{25B4B6EE-EDFE-4A05-B788-CEA7B30F7A32}" type="slidenum">
              <a:rPr lang="en-US" smtClean="0"/>
              <a:t>‹#›</a:t>
            </a:fld>
            <a:endParaRPr lang="en-US"/>
          </a:p>
        </p:txBody>
      </p:sp>
    </p:spTree>
    <p:extLst>
      <p:ext uri="{BB962C8B-B14F-4D97-AF65-F5344CB8AC3E}">
        <p14:creationId xmlns:p14="http://schemas.microsoft.com/office/powerpoint/2010/main" val="47271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AB859-0C0B-4BFD-B75A-66F7FC4FFB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4EE9FC-864A-4C34-A130-7B0AE4DF35D9}"/>
              </a:ext>
            </a:extLst>
          </p:cNvPr>
          <p:cNvSpPr>
            <a:spLocks noGrp="1"/>
          </p:cNvSpPr>
          <p:nvPr>
            <p:ph type="dt" sz="half" idx="10"/>
          </p:nvPr>
        </p:nvSpPr>
        <p:spPr/>
        <p:txBody>
          <a:bodyPr/>
          <a:lstStyle/>
          <a:p>
            <a:fld id="{7B65DD2F-F149-408F-92BB-33EE33E85CDE}" type="datetimeFigureOut">
              <a:rPr lang="en-US" smtClean="0"/>
              <a:t>3/27/2024</a:t>
            </a:fld>
            <a:endParaRPr lang="en-US"/>
          </a:p>
        </p:txBody>
      </p:sp>
      <p:sp>
        <p:nvSpPr>
          <p:cNvPr id="4" name="Footer Placeholder 3">
            <a:extLst>
              <a:ext uri="{FF2B5EF4-FFF2-40B4-BE49-F238E27FC236}">
                <a16:creationId xmlns:a16="http://schemas.microsoft.com/office/drawing/2014/main" id="{4CB37460-7051-4C10-9546-D0919E8E54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D44E33-6B44-4864-B3F9-3F8838F1D01C}"/>
              </a:ext>
            </a:extLst>
          </p:cNvPr>
          <p:cNvSpPr>
            <a:spLocks noGrp="1"/>
          </p:cNvSpPr>
          <p:nvPr>
            <p:ph type="sldNum" sz="quarter" idx="12"/>
          </p:nvPr>
        </p:nvSpPr>
        <p:spPr/>
        <p:txBody>
          <a:bodyPr/>
          <a:lstStyle/>
          <a:p>
            <a:fld id="{25B4B6EE-EDFE-4A05-B788-CEA7B30F7A32}" type="slidenum">
              <a:rPr lang="en-US" smtClean="0"/>
              <a:t>‹#›</a:t>
            </a:fld>
            <a:endParaRPr lang="en-US"/>
          </a:p>
        </p:txBody>
      </p:sp>
    </p:spTree>
    <p:extLst>
      <p:ext uri="{BB962C8B-B14F-4D97-AF65-F5344CB8AC3E}">
        <p14:creationId xmlns:p14="http://schemas.microsoft.com/office/powerpoint/2010/main" val="16597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F40A85-7C03-4755-8ED2-8787F314C6D9}"/>
              </a:ext>
            </a:extLst>
          </p:cNvPr>
          <p:cNvSpPr>
            <a:spLocks noGrp="1"/>
          </p:cNvSpPr>
          <p:nvPr>
            <p:ph type="dt" sz="half" idx="10"/>
          </p:nvPr>
        </p:nvSpPr>
        <p:spPr/>
        <p:txBody>
          <a:bodyPr/>
          <a:lstStyle/>
          <a:p>
            <a:fld id="{7B65DD2F-F149-408F-92BB-33EE33E85CDE}" type="datetimeFigureOut">
              <a:rPr lang="en-US" smtClean="0"/>
              <a:t>3/27/2024</a:t>
            </a:fld>
            <a:endParaRPr lang="en-US"/>
          </a:p>
        </p:txBody>
      </p:sp>
      <p:sp>
        <p:nvSpPr>
          <p:cNvPr id="3" name="Footer Placeholder 2">
            <a:extLst>
              <a:ext uri="{FF2B5EF4-FFF2-40B4-BE49-F238E27FC236}">
                <a16:creationId xmlns:a16="http://schemas.microsoft.com/office/drawing/2014/main" id="{D74DBD15-EF9B-412D-BFF9-1C3AD7947B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10D16A-4091-413E-B48D-C9FC0FA75864}"/>
              </a:ext>
            </a:extLst>
          </p:cNvPr>
          <p:cNvSpPr>
            <a:spLocks noGrp="1"/>
          </p:cNvSpPr>
          <p:nvPr>
            <p:ph type="sldNum" sz="quarter" idx="12"/>
          </p:nvPr>
        </p:nvSpPr>
        <p:spPr/>
        <p:txBody>
          <a:bodyPr/>
          <a:lstStyle/>
          <a:p>
            <a:fld id="{25B4B6EE-EDFE-4A05-B788-CEA7B30F7A32}" type="slidenum">
              <a:rPr lang="en-US" smtClean="0"/>
              <a:t>‹#›</a:t>
            </a:fld>
            <a:endParaRPr lang="en-US"/>
          </a:p>
        </p:txBody>
      </p:sp>
    </p:spTree>
    <p:extLst>
      <p:ext uri="{BB962C8B-B14F-4D97-AF65-F5344CB8AC3E}">
        <p14:creationId xmlns:p14="http://schemas.microsoft.com/office/powerpoint/2010/main" val="170849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D8085-8AA7-4E0F-991F-D597E11C49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A04FE1-1A10-4F42-8D0D-D0366BA40A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78C9D1-BD2D-4C83-872E-D4861CCA9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FC74C-791A-4232-BD39-FE30370822DF}"/>
              </a:ext>
            </a:extLst>
          </p:cNvPr>
          <p:cNvSpPr>
            <a:spLocks noGrp="1"/>
          </p:cNvSpPr>
          <p:nvPr>
            <p:ph type="dt" sz="half" idx="10"/>
          </p:nvPr>
        </p:nvSpPr>
        <p:spPr/>
        <p:txBody>
          <a:bodyPr/>
          <a:lstStyle/>
          <a:p>
            <a:fld id="{7B65DD2F-F149-408F-92BB-33EE33E85CDE}" type="datetimeFigureOut">
              <a:rPr lang="en-US" smtClean="0"/>
              <a:t>3/27/2024</a:t>
            </a:fld>
            <a:endParaRPr lang="en-US"/>
          </a:p>
        </p:txBody>
      </p:sp>
      <p:sp>
        <p:nvSpPr>
          <p:cNvPr id="6" name="Footer Placeholder 5">
            <a:extLst>
              <a:ext uri="{FF2B5EF4-FFF2-40B4-BE49-F238E27FC236}">
                <a16:creationId xmlns:a16="http://schemas.microsoft.com/office/drawing/2014/main" id="{C3A77667-7AA3-4700-ADCF-EFF32F0F32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A86C5B-E055-40C2-9935-3E6653B5C06B}"/>
              </a:ext>
            </a:extLst>
          </p:cNvPr>
          <p:cNvSpPr>
            <a:spLocks noGrp="1"/>
          </p:cNvSpPr>
          <p:nvPr>
            <p:ph type="sldNum" sz="quarter" idx="12"/>
          </p:nvPr>
        </p:nvSpPr>
        <p:spPr/>
        <p:txBody>
          <a:bodyPr/>
          <a:lstStyle/>
          <a:p>
            <a:fld id="{25B4B6EE-EDFE-4A05-B788-CEA7B30F7A32}" type="slidenum">
              <a:rPr lang="en-US" smtClean="0"/>
              <a:t>‹#›</a:t>
            </a:fld>
            <a:endParaRPr lang="en-US"/>
          </a:p>
        </p:txBody>
      </p:sp>
    </p:spTree>
    <p:extLst>
      <p:ext uri="{BB962C8B-B14F-4D97-AF65-F5344CB8AC3E}">
        <p14:creationId xmlns:p14="http://schemas.microsoft.com/office/powerpoint/2010/main" val="87542197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EFC92-0B70-452F-906C-2397E6DDD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16D465-E976-4901-BAA4-AB4828CE0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2EF6A-473E-4998-B8B6-44544BEBA6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5DD2F-F149-408F-92BB-33EE33E85CDE}" type="datetimeFigureOut">
              <a:rPr lang="en-US" smtClean="0"/>
              <a:t>3/27/2024</a:t>
            </a:fld>
            <a:endParaRPr lang="en-US"/>
          </a:p>
        </p:txBody>
      </p:sp>
      <p:sp>
        <p:nvSpPr>
          <p:cNvPr id="5" name="Footer Placeholder 4">
            <a:extLst>
              <a:ext uri="{FF2B5EF4-FFF2-40B4-BE49-F238E27FC236}">
                <a16:creationId xmlns:a16="http://schemas.microsoft.com/office/drawing/2014/main" id="{7B6F6A22-F416-44D7-9B16-5D08B0D8F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F26F55-A9F4-4D11-942A-9C8669CA3F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4B6EE-EDFE-4A05-B788-CEA7B30F7A32}" type="slidenum">
              <a:rPr lang="en-US" smtClean="0"/>
              <a:t>‹#›</a:t>
            </a:fld>
            <a:endParaRPr lang="en-US"/>
          </a:p>
        </p:txBody>
      </p:sp>
    </p:spTree>
    <p:extLst>
      <p:ext uri="{BB962C8B-B14F-4D97-AF65-F5344CB8AC3E}">
        <p14:creationId xmlns:p14="http://schemas.microsoft.com/office/powerpoint/2010/main" val="183241603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chart" Target="../charts/chart1.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1.xml"/><Relationship Id="rId7" Type="http://schemas.openxmlformats.org/officeDocument/2006/relationships/image" Target="../media/image6.png"/><Relationship Id="rId12"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sv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notesSlide" Target="../notesSlides/notesSlide2.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hailey@aaci-cancer.og"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1.xml"/><Relationship Id="rId7" Type="http://schemas.openxmlformats.org/officeDocument/2006/relationships/diagramLayout" Target="../diagrams/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Data" Target="../diagrams/data1.xml"/><Relationship Id="rId11" Type="http://schemas.openxmlformats.org/officeDocument/2006/relationships/image" Target="../media/image3.png"/><Relationship Id="rId5" Type="http://schemas.openxmlformats.org/officeDocument/2006/relationships/image" Target="../media/image10.jpg"/><Relationship Id="rId10" Type="http://schemas.microsoft.com/office/2007/relationships/diagramDrawing" Target="../diagrams/drawing1.xml"/><Relationship Id="rId4" Type="http://schemas.openxmlformats.org/officeDocument/2006/relationships/notesSlide" Target="../notesSlides/notesSlide3.xml"/><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7.png"/><Relationship Id="rId5" Type="http://schemas.openxmlformats.org/officeDocument/2006/relationships/image" Target="../media/image10.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8.png"/><Relationship Id="rId5" Type="http://schemas.openxmlformats.org/officeDocument/2006/relationships/image" Target="../media/image10.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257D8C24-2932-CFCA-FB86-0CF94D3B7277}"/>
              </a:ext>
            </a:extLst>
          </p:cNvPr>
          <p:cNvPicPr>
            <a:picLocks noChangeAspect="1" noChangeArrowheads="1"/>
          </p:cNvPicPr>
          <p:nvPr/>
        </p:nvPicPr>
        <p:blipFill>
          <a:blip r:embed="rId5">
            <a:duotone>
              <a:schemeClr val="accent4">
                <a:shade val="45000"/>
                <a:satMod val="135000"/>
              </a:schemeClr>
              <a:prstClr val="white"/>
            </a:duotone>
            <a:alphaModFix amt="50000"/>
            <a:extLst>
              <a:ext uri="{28A0092B-C50C-407E-A947-70E740481C1C}">
                <a14:useLocalDpi xmlns:a14="http://schemas.microsoft.com/office/drawing/2010/main" val="0"/>
              </a:ext>
            </a:extLst>
          </a:blip>
          <a:srcRect t="12507" b="1250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7A214FD-8C48-6609-04FE-FE9AF170A3D9}"/>
              </a:ext>
            </a:extLst>
          </p:cNvPr>
          <p:cNvSpPr txBox="1"/>
          <p:nvPr/>
        </p:nvSpPr>
        <p:spPr>
          <a:xfrm>
            <a:off x="0" y="1705511"/>
            <a:ext cx="12192000" cy="707886"/>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Calibri" panose="020F0502020204030204"/>
                <a:ea typeface="+mn-ea"/>
                <a:cs typeface="+mn-cs"/>
              </a:rPr>
              <a:t>CAR T in Multiple Myeloma</a:t>
            </a:r>
          </a:p>
        </p:txBody>
      </p:sp>
      <p:sp>
        <p:nvSpPr>
          <p:cNvPr id="8" name="TextBox 7">
            <a:extLst>
              <a:ext uri="{FF2B5EF4-FFF2-40B4-BE49-F238E27FC236}">
                <a16:creationId xmlns:a16="http://schemas.microsoft.com/office/drawing/2014/main" id="{350287FF-B6D1-820E-80EC-C8486899C924}"/>
              </a:ext>
            </a:extLst>
          </p:cNvPr>
          <p:cNvSpPr txBox="1"/>
          <p:nvPr/>
        </p:nvSpPr>
        <p:spPr>
          <a:xfrm>
            <a:off x="349914" y="5213658"/>
            <a:ext cx="6470071"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Nausheen Ahmed, MD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solidFill>
                  <a:srgbClr val="000000">
                    <a:lumMod val="95000"/>
                    <a:lumOff val="5000"/>
                  </a:srgbClr>
                </a:solidFill>
                <a:latin typeface="Calibri" panose="020F0502020204030204"/>
              </a:rPr>
              <a:t>University of Kansas Cancer Center</a:t>
            </a:r>
          </a:p>
        </p:txBody>
      </p:sp>
      <p:pic>
        <p:nvPicPr>
          <p:cNvPr id="2" name="Picture 1" descr="A blue and black logo&#10;&#10;Description automatically generated">
            <a:extLst>
              <a:ext uri="{FF2B5EF4-FFF2-40B4-BE49-F238E27FC236}">
                <a16:creationId xmlns:a16="http://schemas.microsoft.com/office/drawing/2014/main" id="{5FE75130-6FB0-2A30-7545-D8152BC1D1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8523" y="5208657"/>
            <a:ext cx="2581275" cy="866775"/>
          </a:xfrm>
          <a:prstGeom prst="rect">
            <a:avLst/>
          </a:prstGeom>
        </p:spPr>
      </p:pic>
      <p:pic>
        <p:nvPicPr>
          <p:cNvPr id="13" name="Audio 12">
            <a:hlinkClick r:id="" action="ppaction://media"/>
            <a:extLst>
              <a:ext uri="{FF2B5EF4-FFF2-40B4-BE49-F238E27FC236}">
                <a16:creationId xmlns:a16="http://schemas.microsoft.com/office/drawing/2014/main" id="{BD094F1D-C8B8-0292-A197-06AD30870B28}"/>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49541186"/>
      </p:ext>
    </p:extLst>
  </p:cSld>
  <p:clrMapOvr>
    <a:masterClrMapping/>
  </p:clrMapOvr>
  <mc:AlternateContent xmlns:mc="http://schemas.openxmlformats.org/markup-compatibility/2006" xmlns:p14="http://schemas.microsoft.com/office/powerpoint/2010/main">
    <mc:Choice Requires="p14">
      <p:transition spd="slow" p14:dur="2000" advTm="12838"/>
    </mc:Choice>
    <mc:Fallback xmlns="">
      <p:transition spd="slow" advTm="128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614901" y="547644"/>
            <a:ext cx="10981993" cy="1085894"/>
          </a:xfrm>
        </p:spPr>
        <p:txBody>
          <a:bodyPr>
            <a:normAutofit/>
          </a:bodyPr>
          <a:lstStyle/>
          <a:p>
            <a:pPr algn="ctr"/>
            <a:r>
              <a:rPr lang="en-US" sz="4000" dirty="0">
                <a:solidFill>
                  <a:srgbClr val="004B84"/>
                </a:solidFill>
                <a:ea typeface="Roboto" pitchFamily="34" charset="-122"/>
                <a:cs typeface="Roboto" pitchFamily="34" charset="-120"/>
              </a:rPr>
              <a:t>Baseline Characteristics: KarMMa-1, CARTITUDE-1</a:t>
            </a:r>
            <a:endParaRPr lang="en-US" sz="4000" dirty="0">
              <a:solidFill>
                <a:srgbClr val="004B84"/>
              </a:solidFill>
            </a:endParaRPr>
          </a:p>
        </p:txBody>
      </p:sp>
      <p:graphicFrame>
        <p:nvGraphicFramePr>
          <p:cNvPr id="7" name="Content Placeholder 6">
            <a:extLst>
              <a:ext uri="{FF2B5EF4-FFF2-40B4-BE49-F238E27FC236}">
                <a16:creationId xmlns:a16="http://schemas.microsoft.com/office/drawing/2014/main" id="{109523FF-8660-4044-E0F6-827FA877612C}"/>
              </a:ext>
            </a:extLst>
          </p:cNvPr>
          <p:cNvGraphicFramePr>
            <a:graphicFrameLocks noGrp="1"/>
          </p:cNvGraphicFramePr>
          <p:nvPr>
            <p:ph idx="1"/>
            <p:extLst>
              <p:ext uri="{D42A27DB-BD31-4B8C-83A1-F6EECF244321}">
                <p14:modId xmlns:p14="http://schemas.microsoft.com/office/powerpoint/2010/main" val="287925271"/>
              </p:ext>
            </p:extLst>
          </p:nvPr>
        </p:nvGraphicFramePr>
        <p:xfrm>
          <a:off x="2274376" y="1633538"/>
          <a:ext cx="7643249" cy="436852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890982">
                  <a:extLst>
                    <a:ext uri="{9D8B030D-6E8A-4147-A177-3AD203B41FA5}">
                      <a16:colId xmlns:a16="http://schemas.microsoft.com/office/drawing/2014/main" val="4189910797"/>
                    </a:ext>
                  </a:extLst>
                </a:gridCol>
                <a:gridCol w="2366933">
                  <a:extLst>
                    <a:ext uri="{9D8B030D-6E8A-4147-A177-3AD203B41FA5}">
                      <a16:colId xmlns:a16="http://schemas.microsoft.com/office/drawing/2014/main" val="2279620836"/>
                    </a:ext>
                  </a:extLst>
                </a:gridCol>
                <a:gridCol w="2385334">
                  <a:extLst>
                    <a:ext uri="{9D8B030D-6E8A-4147-A177-3AD203B41FA5}">
                      <a16:colId xmlns:a16="http://schemas.microsoft.com/office/drawing/2014/main" val="115453130"/>
                    </a:ext>
                  </a:extLst>
                </a:gridCol>
              </a:tblGrid>
              <a:tr h="358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Pivotal Trial</a:t>
                      </a:r>
                      <a:endParaRPr lang="en-US" dirty="0">
                        <a:solidFill>
                          <a:schemeClr val="bg1"/>
                        </a:solidFill>
                      </a:endParaRPr>
                    </a:p>
                    <a:p>
                      <a:endParaRPr lang="en-US" dirty="0">
                        <a:solidFill>
                          <a:schemeClr val="bg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Ph II KarMMa-1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(n=128, 3 dose levels) </a:t>
                      </a:r>
                      <a:endParaRPr lang="en-US" dirty="0">
                        <a:solidFill>
                          <a:schemeClr val="bg1"/>
                        </a:solidFill>
                        <a:latin typeface="+mn-lt"/>
                      </a:endParaRPr>
                    </a:p>
                  </a:txBody>
                  <a:tcPr/>
                </a:tc>
                <a:tc>
                  <a:txBody>
                    <a:bodyPr/>
                    <a:lstStyle/>
                    <a:p>
                      <a:pPr algn="ctr"/>
                      <a:r>
                        <a:rPr lang="en-US" sz="1800" dirty="0">
                          <a:solidFill>
                            <a:schemeClr val="bg1"/>
                          </a:solidFill>
                        </a:rPr>
                        <a:t>Ph 1b/II CARTITUDE-1</a:t>
                      </a:r>
                    </a:p>
                    <a:p>
                      <a:pPr algn="ctr"/>
                      <a:r>
                        <a:rPr lang="en-US" sz="1800" dirty="0">
                          <a:solidFill>
                            <a:schemeClr val="bg1"/>
                          </a:solidFill>
                        </a:rPr>
                        <a:t>(n=97)  </a:t>
                      </a:r>
                      <a:endParaRPr lang="en-US" dirty="0">
                        <a:solidFill>
                          <a:schemeClr val="bg1"/>
                        </a:solidFill>
                        <a:latin typeface="+mn-lt"/>
                      </a:endParaRPr>
                    </a:p>
                  </a:txBody>
                  <a:tcPr/>
                </a:tc>
                <a:extLst>
                  <a:ext uri="{0D108BD9-81ED-4DB2-BD59-A6C34878D82A}">
                    <a16:rowId xmlns:a16="http://schemas.microsoft.com/office/drawing/2014/main" val="2539392506"/>
                  </a:ext>
                </a:extLst>
              </a:tr>
              <a:tr h="619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CAR T</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Ide-</a:t>
                      </a:r>
                      <a:r>
                        <a:rPr lang="en-US" sz="1800" dirty="0" err="1">
                          <a:solidFill>
                            <a:srgbClr val="000000"/>
                          </a:solidFill>
                        </a:rPr>
                        <a:t>cel</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rPr>
                        <a:t>Cilta-cel</a:t>
                      </a:r>
                      <a:endParaRPr lang="en-US" dirty="0">
                        <a:latin typeface="+mn-lt"/>
                      </a:endParaRPr>
                    </a:p>
                  </a:txBody>
                  <a:tcPr/>
                </a:tc>
                <a:extLst>
                  <a:ext uri="{0D108BD9-81ED-4DB2-BD59-A6C34878D82A}">
                    <a16:rowId xmlns:a16="http://schemas.microsoft.com/office/drawing/2014/main" val="3304709288"/>
                  </a:ext>
                </a:extLst>
              </a:tr>
              <a:tr h="619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Median Age</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61 (33-78)</a:t>
                      </a:r>
                      <a:endParaRPr lang="en-US" dirty="0"/>
                    </a:p>
                    <a:p>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61 (56-68)</a:t>
                      </a:r>
                      <a:endParaRPr lang="en-US" dirty="0">
                        <a:latin typeface="+mn-lt"/>
                      </a:endParaRPr>
                    </a:p>
                  </a:txBody>
                  <a:tcPr/>
                </a:tc>
                <a:extLst>
                  <a:ext uri="{0D108BD9-81ED-4DB2-BD59-A6C34878D82A}">
                    <a16:rowId xmlns:a16="http://schemas.microsoft.com/office/drawing/2014/main" val="946345962"/>
                  </a:ext>
                </a:extLst>
              </a:tr>
              <a:tr h="358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Median (Range) LOT</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6 ( 3-16)</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6 ( 4-8) </a:t>
                      </a:r>
                      <a:endParaRPr lang="en-US" dirty="0">
                        <a:latin typeface="+mn-lt"/>
                      </a:endParaRPr>
                    </a:p>
                  </a:txBody>
                  <a:tcPr/>
                </a:tc>
                <a:extLst>
                  <a:ext uri="{0D108BD9-81ED-4DB2-BD59-A6C34878D82A}">
                    <a16:rowId xmlns:a16="http://schemas.microsoft.com/office/drawing/2014/main" val="2177450246"/>
                  </a:ext>
                </a:extLst>
              </a:tr>
              <a:tr h="619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High Risk Cytogenetics (17p, 4:14; 14:16)</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35%</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24%</a:t>
                      </a:r>
                      <a:endParaRPr lang="en-US" dirty="0">
                        <a:latin typeface="+mn-lt"/>
                      </a:endParaRPr>
                    </a:p>
                  </a:txBody>
                  <a:tcPr/>
                </a:tc>
                <a:extLst>
                  <a:ext uri="{0D108BD9-81ED-4DB2-BD59-A6C34878D82A}">
                    <a16:rowId xmlns:a16="http://schemas.microsoft.com/office/drawing/2014/main" val="2271827475"/>
                  </a:ext>
                </a:extLst>
              </a:tr>
              <a:tr h="358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EMD</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39%</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13%</a:t>
                      </a:r>
                      <a:endParaRPr lang="en-US" dirty="0">
                        <a:latin typeface="+mn-lt"/>
                      </a:endParaRPr>
                    </a:p>
                  </a:txBody>
                  <a:tcPr/>
                </a:tc>
                <a:extLst>
                  <a:ext uri="{0D108BD9-81ED-4DB2-BD59-A6C34878D82A}">
                    <a16:rowId xmlns:a16="http://schemas.microsoft.com/office/drawing/2014/main" val="2112249513"/>
                  </a:ext>
                </a:extLst>
              </a:tr>
              <a:tr h="358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BM PC % High </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a:t>
                      </a:r>
                      <a:r>
                        <a:rPr lang="en-US" sz="1800" dirty="0">
                          <a:solidFill>
                            <a:srgbClr val="000000"/>
                          </a:solidFill>
                        </a:rPr>
                        <a:t>50% in 51%</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a:t>
                      </a:r>
                      <a:r>
                        <a:rPr lang="en-US" sz="1800" dirty="0">
                          <a:solidFill>
                            <a:srgbClr val="000000"/>
                          </a:solidFill>
                        </a:rPr>
                        <a:t>60% in 22%</a:t>
                      </a:r>
                      <a:endParaRPr lang="en-US" dirty="0">
                        <a:latin typeface="+mn-lt"/>
                      </a:endParaRPr>
                    </a:p>
                  </a:txBody>
                  <a:tcPr/>
                </a:tc>
                <a:extLst>
                  <a:ext uri="{0D108BD9-81ED-4DB2-BD59-A6C34878D82A}">
                    <a16:rowId xmlns:a16="http://schemas.microsoft.com/office/drawing/2014/main" val="1141156277"/>
                  </a:ext>
                </a:extLst>
              </a:tr>
              <a:tr h="358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Triple Refractory </a:t>
                      </a:r>
                      <a:endParaRPr lang="en-US" dirty="0">
                        <a:latin typeface="+mn-lt"/>
                      </a:endParaRPr>
                    </a:p>
                  </a:txBody>
                  <a:tcPr/>
                </a:tc>
                <a:tc>
                  <a:txBody>
                    <a:bodyPr/>
                    <a:lstStyle/>
                    <a:p>
                      <a:pPr algn="ctr"/>
                      <a:r>
                        <a:rPr lang="en-US" dirty="0"/>
                        <a:t>84%</a:t>
                      </a:r>
                      <a:endParaRPr lang="en-US" dirty="0">
                        <a:latin typeface="+mn-lt"/>
                      </a:endParaRPr>
                    </a:p>
                  </a:txBody>
                  <a:tcPr/>
                </a:tc>
                <a:tc>
                  <a:txBody>
                    <a:bodyPr/>
                    <a:lstStyle/>
                    <a:p>
                      <a:pPr algn="ctr"/>
                      <a:r>
                        <a:rPr lang="en-US" dirty="0"/>
                        <a:t>88%</a:t>
                      </a:r>
                      <a:endParaRPr lang="en-US" dirty="0">
                        <a:latin typeface="+mn-lt"/>
                      </a:endParaRPr>
                    </a:p>
                  </a:txBody>
                  <a:tcPr/>
                </a:tc>
                <a:extLst>
                  <a:ext uri="{0D108BD9-81ED-4DB2-BD59-A6C34878D82A}">
                    <a16:rowId xmlns:a16="http://schemas.microsoft.com/office/drawing/2014/main" val="1609727894"/>
                  </a:ext>
                </a:extLst>
              </a:tr>
              <a:tr h="358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Pentarefractory</a:t>
                      </a:r>
                      <a:endParaRPr lang="en-US" dirty="0">
                        <a:latin typeface="+mn-lt"/>
                      </a:endParaRPr>
                    </a:p>
                  </a:txBody>
                  <a:tcPr/>
                </a:tc>
                <a:tc>
                  <a:txBody>
                    <a:bodyPr/>
                    <a:lstStyle/>
                    <a:p>
                      <a:pPr algn="ctr"/>
                      <a:r>
                        <a:rPr lang="en-US" dirty="0"/>
                        <a:t>26%</a:t>
                      </a:r>
                      <a:endParaRPr lang="en-US" dirty="0">
                        <a:latin typeface="+mn-lt"/>
                      </a:endParaRPr>
                    </a:p>
                  </a:txBody>
                  <a:tcPr/>
                </a:tc>
                <a:tc>
                  <a:txBody>
                    <a:bodyPr/>
                    <a:lstStyle/>
                    <a:p>
                      <a:pPr algn="ctr"/>
                      <a:r>
                        <a:rPr lang="en-US" dirty="0"/>
                        <a:t>42%</a:t>
                      </a:r>
                      <a:endParaRPr lang="en-US" dirty="0">
                        <a:latin typeface="+mn-lt"/>
                      </a:endParaRPr>
                    </a:p>
                  </a:txBody>
                  <a:tcPr/>
                </a:tc>
                <a:extLst>
                  <a:ext uri="{0D108BD9-81ED-4DB2-BD59-A6C34878D82A}">
                    <a16:rowId xmlns:a16="http://schemas.microsoft.com/office/drawing/2014/main" val="1409981990"/>
                  </a:ext>
                </a:extLst>
              </a:tr>
            </a:tbl>
          </a:graphicData>
        </a:graphic>
      </p:graphicFrame>
      <p:sp>
        <p:nvSpPr>
          <p:cNvPr id="4" name="Rectangle 3">
            <a:extLst>
              <a:ext uri="{FF2B5EF4-FFF2-40B4-BE49-F238E27FC236}">
                <a16:creationId xmlns:a16="http://schemas.microsoft.com/office/drawing/2014/main" id="{4283A911-FCC5-4581-8E62-64243FA23FD6}"/>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A760FC-0B86-4AFA-A4A5-4E6FF7073650}"/>
              </a:ext>
            </a:extLst>
          </p:cNvPr>
          <p:cNvSpPr txBox="1"/>
          <p:nvPr/>
        </p:nvSpPr>
        <p:spPr>
          <a:xfrm>
            <a:off x="5828305" y="71564"/>
            <a:ext cx="5748793" cy="461665"/>
          </a:xfrm>
          <a:prstGeom prst="rect">
            <a:avLst/>
          </a:prstGeom>
          <a:noFill/>
        </p:spPr>
        <p:txBody>
          <a:bodyPr wrap="square" rtlCol="0">
            <a:spAutoFit/>
          </a:bodyPr>
          <a:lstStyle/>
          <a:p>
            <a:pPr algn="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CAR 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65D894F-FE95-46F4-8E6B-0A52E7B46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62894" y="6030940"/>
            <a:ext cx="1664211" cy="558831"/>
          </a:xfrm>
          <a:prstGeom prst="rect">
            <a:avLst/>
          </a:prstGeom>
        </p:spPr>
      </p:pic>
      <p:sp>
        <p:nvSpPr>
          <p:cNvPr id="3" name="TextBox 2">
            <a:extLst>
              <a:ext uri="{FF2B5EF4-FFF2-40B4-BE49-F238E27FC236}">
                <a16:creationId xmlns:a16="http://schemas.microsoft.com/office/drawing/2014/main" id="{1E9D19EA-7909-F937-06F3-9FDFB5CBA35C}"/>
              </a:ext>
            </a:extLst>
          </p:cNvPr>
          <p:cNvSpPr txBox="1"/>
          <p:nvPr/>
        </p:nvSpPr>
        <p:spPr>
          <a:xfrm>
            <a:off x="0" y="6358938"/>
            <a:ext cx="3363192" cy="461665"/>
          </a:xfrm>
          <a:prstGeom prst="rect">
            <a:avLst/>
          </a:prstGeom>
          <a:noFill/>
        </p:spPr>
        <p:txBody>
          <a:bodyPr wrap="square" rtlCol="0">
            <a:spAutoFit/>
          </a:bodyPr>
          <a:lstStyle/>
          <a:p>
            <a:r>
              <a:rPr lang="en-US" sz="1200" dirty="0"/>
              <a:t>Munshi et al. NEJM. 2021</a:t>
            </a:r>
          </a:p>
          <a:p>
            <a:r>
              <a:rPr lang="en-US" sz="1200" dirty="0" err="1"/>
              <a:t>Berdeja</a:t>
            </a:r>
            <a:r>
              <a:rPr lang="en-US" sz="1200" dirty="0"/>
              <a:t> et al. Lancet. 2021</a:t>
            </a:r>
          </a:p>
        </p:txBody>
      </p:sp>
    </p:spTree>
    <p:extLst>
      <p:ext uri="{BB962C8B-B14F-4D97-AF65-F5344CB8AC3E}">
        <p14:creationId xmlns:p14="http://schemas.microsoft.com/office/powerpoint/2010/main" val="1719473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614901" y="547644"/>
            <a:ext cx="10981993" cy="805022"/>
          </a:xfrm>
        </p:spPr>
        <p:txBody>
          <a:bodyPr>
            <a:normAutofit/>
          </a:bodyPr>
          <a:lstStyle/>
          <a:p>
            <a:pPr algn="ctr"/>
            <a:r>
              <a:rPr lang="en-US" sz="4000" dirty="0">
                <a:solidFill>
                  <a:srgbClr val="004B84"/>
                </a:solidFill>
                <a:cs typeface="Arial" panose="020B0604020202020204" pitchFamily="34" charset="0"/>
              </a:rPr>
              <a:t>Efficacy: KarMMa-1, Ide-</a:t>
            </a:r>
            <a:r>
              <a:rPr lang="en-US" sz="4000" dirty="0" err="1">
                <a:solidFill>
                  <a:srgbClr val="004B84"/>
                </a:solidFill>
                <a:cs typeface="Arial" panose="020B0604020202020204" pitchFamily="34" charset="0"/>
              </a:rPr>
              <a:t>cel</a:t>
            </a:r>
            <a:endParaRPr lang="en-US" sz="4000" dirty="0">
              <a:solidFill>
                <a:srgbClr val="004B84"/>
              </a:solidFill>
            </a:endParaRPr>
          </a:p>
        </p:txBody>
      </p:sp>
      <p:sp>
        <p:nvSpPr>
          <p:cNvPr id="4" name="Rectangle 3">
            <a:extLst>
              <a:ext uri="{FF2B5EF4-FFF2-40B4-BE49-F238E27FC236}">
                <a16:creationId xmlns:a16="http://schemas.microsoft.com/office/drawing/2014/main" id="{4283A911-FCC5-4581-8E62-64243FA23FD6}"/>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A760FC-0B86-4AFA-A4A5-4E6FF7073650}"/>
              </a:ext>
            </a:extLst>
          </p:cNvPr>
          <p:cNvSpPr txBox="1"/>
          <p:nvPr/>
        </p:nvSpPr>
        <p:spPr>
          <a:xfrm>
            <a:off x="5828305" y="71564"/>
            <a:ext cx="574879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CAR 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65D894F-FE95-46F4-8E6B-0A52E7B46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32684" y="5551848"/>
            <a:ext cx="1664211" cy="558831"/>
          </a:xfrm>
          <a:prstGeom prst="rect">
            <a:avLst/>
          </a:prstGeom>
        </p:spPr>
      </p:pic>
      <p:pic>
        <p:nvPicPr>
          <p:cNvPr id="10" name="Picture 9">
            <a:extLst>
              <a:ext uri="{FF2B5EF4-FFF2-40B4-BE49-F238E27FC236}">
                <a16:creationId xmlns:a16="http://schemas.microsoft.com/office/drawing/2014/main" id="{62351C60-DA54-99D2-5C9A-7F6D6542DBE0}"/>
              </a:ext>
            </a:extLst>
          </p:cNvPr>
          <p:cNvPicPr>
            <a:picLocks noChangeAspect="1"/>
          </p:cNvPicPr>
          <p:nvPr/>
        </p:nvPicPr>
        <p:blipFill>
          <a:blip r:embed="rId4"/>
          <a:stretch>
            <a:fillRect/>
          </a:stretch>
        </p:blipFill>
        <p:spPr>
          <a:xfrm>
            <a:off x="507115" y="2350672"/>
            <a:ext cx="3229353" cy="2980831"/>
          </a:xfrm>
          <a:prstGeom prst="rect">
            <a:avLst/>
          </a:prstGeom>
        </p:spPr>
      </p:pic>
      <p:sp>
        <p:nvSpPr>
          <p:cNvPr id="12" name="TextBox 11">
            <a:extLst>
              <a:ext uri="{FF2B5EF4-FFF2-40B4-BE49-F238E27FC236}">
                <a16:creationId xmlns:a16="http://schemas.microsoft.com/office/drawing/2014/main" id="{624B6841-FB10-2B83-0326-9A6A5EF5180A}"/>
              </a:ext>
            </a:extLst>
          </p:cNvPr>
          <p:cNvSpPr txBox="1"/>
          <p:nvPr/>
        </p:nvSpPr>
        <p:spPr>
          <a:xfrm>
            <a:off x="0" y="6355549"/>
            <a:ext cx="176917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Munshi et al. NEJM.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a:rPr>
              <a:t>Anderson et al. CLML. 2021</a:t>
            </a:r>
            <a:endPar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B7D0B860-9ED3-895C-72E0-8803EF8E83A9}"/>
              </a:ext>
            </a:extLst>
          </p:cNvPr>
          <p:cNvSpPr>
            <a:spLocks noGrp="1"/>
          </p:cNvSpPr>
          <p:nvPr>
            <p:ph idx="1"/>
          </p:nvPr>
        </p:nvSpPr>
        <p:spPr>
          <a:xfrm>
            <a:off x="138585" y="2207382"/>
            <a:ext cx="3966412" cy="368778"/>
          </a:xfrm>
          <a:solidFill>
            <a:schemeClr val="tx2">
              <a:lumMod val="20000"/>
              <a:lumOff val="80000"/>
            </a:schemeClr>
          </a:solidFill>
        </p:spPr>
        <p:txBody>
          <a:bodyPr>
            <a:normAutofit/>
          </a:bodyPr>
          <a:lstStyle/>
          <a:p>
            <a:pPr marL="0" indent="0">
              <a:buNone/>
            </a:pPr>
            <a:r>
              <a:rPr lang="en-US" sz="1600" dirty="0"/>
              <a:t>ORR : Max Target Dose and Overall Response</a:t>
            </a:r>
          </a:p>
        </p:txBody>
      </p:sp>
      <p:graphicFrame>
        <p:nvGraphicFramePr>
          <p:cNvPr id="8" name="Table 7">
            <a:extLst>
              <a:ext uri="{FF2B5EF4-FFF2-40B4-BE49-F238E27FC236}">
                <a16:creationId xmlns:a16="http://schemas.microsoft.com/office/drawing/2014/main" id="{678B8EBA-D636-0CC5-A4F1-20C70149B9F5}"/>
              </a:ext>
            </a:extLst>
          </p:cNvPr>
          <p:cNvGraphicFramePr>
            <a:graphicFrameLocks noGrp="1"/>
          </p:cNvGraphicFramePr>
          <p:nvPr/>
        </p:nvGraphicFramePr>
        <p:xfrm>
          <a:off x="9156700" y="1761102"/>
          <a:ext cx="2648998" cy="3335795"/>
        </p:xfrm>
        <a:graphic>
          <a:graphicData uri="http://schemas.openxmlformats.org/drawingml/2006/table">
            <a:tbl>
              <a:tblPr firstRow="1" bandRow="1">
                <a:tableStyleId>{5C22544A-7EE6-4342-B048-85BDC9FD1C3A}</a:tableStyleId>
              </a:tblPr>
              <a:tblGrid>
                <a:gridCol w="990049">
                  <a:extLst>
                    <a:ext uri="{9D8B030D-6E8A-4147-A177-3AD203B41FA5}">
                      <a16:colId xmlns:a16="http://schemas.microsoft.com/office/drawing/2014/main" val="1886712336"/>
                    </a:ext>
                  </a:extLst>
                </a:gridCol>
                <a:gridCol w="1658949">
                  <a:extLst>
                    <a:ext uri="{9D8B030D-6E8A-4147-A177-3AD203B41FA5}">
                      <a16:colId xmlns:a16="http://schemas.microsoft.com/office/drawing/2014/main" val="2330175678"/>
                    </a:ext>
                  </a:extLst>
                </a:gridCol>
              </a:tblGrid>
              <a:tr h="517040">
                <a:tc gridSpan="2">
                  <a:txBody>
                    <a:bodyPr/>
                    <a:lstStyle/>
                    <a:p>
                      <a:pPr algn="ctr"/>
                      <a:r>
                        <a:rPr lang="en-US" dirty="0"/>
                        <a:t>Efficacy Outcomes KarMMa-1</a:t>
                      </a:r>
                    </a:p>
                  </a:txBody>
                  <a:tcPr/>
                </a:tc>
                <a:tc hMerge="1">
                  <a:txBody>
                    <a:bodyPr/>
                    <a:lstStyle/>
                    <a:p>
                      <a:endParaRPr lang="en-US" dirty="0"/>
                    </a:p>
                  </a:txBody>
                  <a:tcPr/>
                </a:tc>
                <a:extLst>
                  <a:ext uri="{0D108BD9-81ED-4DB2-BD59-A6C34878D82A}">
                    <a16:rowId xmlns:a16="http://schemas.microsoft.com/office/drawing/2014/main" val="1667175553"/>
                  </a:ext>
                </a:extLst>
              </a:tr>
              <a:tr h="796954">
                <a:tc>
                  <a:txBody>
                    <a:bodyPr/>
                    <a:lstStyle/>
                    <a:p>
                      <a:r>
                        <a:rPr lang="en-US" dirty="0"/>
                        <a:t>ORR</a:t>
                      </a:r>
                    </a:p>
                  </a:txBody>
                  <a:tcPr/>
                </a:tc>
                <a:tc>
                  <a:txBody>
                    <a:bodyPr/>
                    <a:lstStyle/>
                    <a:p>
                      <a:r>
                        <a:rPr lang="en-US" dirty="0"/>
                        <a:t>73% (81% for target dose)</a:t>
                      </a:r>
                    </a:p>
                  </a:txBody>
                  <a:tcPr/>
                </a:tc>
                <a:extLst>
                  <a:ext uri="{0D108BD9-81ED-4DB2-BD59-A6C34878D82A}">
                    <a16:rowId xmlns:a16="http://schemas.microsoft.com/office/drawing/2014/main" val="414717368"/>
                  </a:ext>
                </a:extLst>
              </a:tr>
              <a:tr h="796954">
                <a:tc>
                  <a:txBody>
                    <a:bodyPr/>
                    <a:lstStyle/>
                    <a:p>
                      <a:r>
                        <a:rPr lang="en-US" dirty="0"/>
                        <a:t>CR/</a:t>
                      </a:r>
                      <a:r>
                        <a:rPr lang="en-US" dirty="0" err="1"/>
                        <a:t>sCR</a:t>
                      </a:r>
                      <a:endParaRPr lang="en-US" dirty="0"/>
                    </a:p>
                  </a:txBody>
                  <a:tcPr/>
                </a:tc>
                <a:tc>
                  <a:txBody>
                    <a:bodyPr/>
                    <a:lstStyle/>
                    <a:p>
                      <a:r>
                        <a:rPr lang="en-US" dirty="0"/>
                        <a:t>33% (39% for target dose)</a:t>
                      </a:r>
                    </a:p>
                  </a:txBody>
                  <a:tcPr/>
                </a:tc>
                <a:extLst>
                  <a:ext uri="{0D108BD9-81ED-4DB2-BD59-A6C34878D82A}">
                    <a16:rowId xmlns:a16="http://schemas.microsoft.com/office/drawing/2014/main" val="3167377713"/>
                  </a:ext>
                </a:extLst>
              </a:tr>
              <a:tr h="517040">
                <a:tc>
                  <a:txBody>
                    <a:bodyPr/>
                    <a:lstStyle/>
                    <a:p>
                      <a:r>
                        <a:rPr lang="en-US" dirty="0"/>
                        <a:t>PFS</a:t>
                      </a:r>
                    </a:p>
                  </a:txBody>
                  <a:tcPr/>
                </a:tc>
                <a:tc>
                  <a:txBody>
                    <a:bodyPr/>
                    <a:lstStyle/>
                    <a:p>
                      <a:r>
                        <a:rPr lang="en-US" dirty="0" err="1"/>
                        <a:t>mPFS</a:t>
                      </a:r>
                      <a:r>
                        <a:rPr lang="en-US" dirty="0"/>
                        <a:t>: 8.8m (12.2m)</a:t>
                      </a:r>
                    </a:p>
                  </a:txBody>
                  <a:tcPr/>
                </a:tc>
                <a:extLst>
                  <a:ext uri="{0D108BD9-81ED-4DB2-BD59-A6C34878D82A}">
                    <a16:rowId xmlns:a16="http://schemas.microsoft.com/office/drawing/2014/main" val="2038323246"/>
                  </a:ext>
                </a:extLst>
              </a:tr>
              <a:tr h="461727">
                <a:tc>
                  <a:txBody>
                    <a:bodyPr/>
                    <a:lstStyle/>
                    <a:p>
                      <a:r>
                        <a:rPr lang="en-US" dirty="0"/>
                        <a:t>OS</a:t>
                      </a:r>
                    </a:p>
                  </a:txBody>
                  <a:tcPr/>
                </a:tc>
                <a:tc>
                  <a:txBody>
                    <a:bodyPr/>
                    <a:lstStyle/>
                    <a:p>
                      <a:r>
                        <a:rPr lang="en-US" dirty="0" err="1"/>
                        <a:t>mOS</a:t>
                      </a:r>
                      <a:r>
                        <a:rPr lang="en-US" dirty="0"/>
                        <a:t>: 24.8 m</a:t>
                      </a:r>
                    </a:p>
                  </a:txBody>
                  <a:tcPr/>
                </a:tc>
                <a:extLst>
                  <a:ext uri="{0D108BD9-81ED-4DB2-BD59-A6C34878D82A}">
                    <a16:rowId xmlns:a16="http://schemas.microsoft.com/office/drawing/2014/main" val="3801398034"/>
                  </a:ext>
                </a:extLst>
              </a:tr>
            </a:tbl>
          </a:graphicData>
        </a:graphic>
      </p:graphicFrame>
      <p:pic>
        <p:nvPicPr>
          <p:cNvPr id="14" name="Picture 13" descr="A graph of a number of events&#10;&#10;Description automatically generated">
            <a:extLst>
              <a:ext uri="{FF2B5EF4-FFF2-40B4-BE49-F238E27FC236}">
                <a16:creationId xmlns:a16="http://schemas.microsoft.com/office/drawing/2014/main" id="{F59CC28D-0DD2-7885-9540-9C2DAFAB8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3157" y="1633824"/>
            <a:ext cx="3796305" cy="2771099"/>
          </a:xfrm>
          <a:prstGeom prst="rect">
            <a:avLst/>
          </a:prstGeom>
        </p:spPr>
      </p:pic>
      <p:pic>
        <p:nvPicPr>
          <p:cNvPr id="16" name="Picture 15" descr="A graph of a number of months&#10;&#10;Description automatically generated">
            <a:extLst>
              <a:ext uri="{FF2B5EF4-FFF2-40B4-BE49-F238E27FC236}">
                <a16:creationId xmlns:a16="http://schemas.microsoft.com/office/drawing/2014/main" id="{7F038B7B-FF97-23F3-0B02-D28F64B93F80}"/>
              </a:ext>
            </a:extLst>
          </p:cNvPr>
          <p:cNvPicPr>
            <a:picLocks noChangeAspect="1"/>
          </p:cNvPicPr>
          <p:nvPr/>
        </p:nvPicPr>
        <p:blipFill rotWithShape="1">
          <a:blip r:embed="rId6">
            <a:extLst>
              <a:ext uri="{28A0092B-C50C-407E-A947-70E740481C1C}">
                <a14:useLocalDpi xmlns:a14="http://schemas.microsoft.com/office/drawing/2010/main" val="0"/>
              </a:ext>
            </a:extLst>
          </a:blip>
          <a:srcRect l="2577"/>
          <a:stretch/>
        </p:blipFill>
        <p:spPr>
          <a:xfrm>
            <a:off x="4330469" y="4393756"/>
            <a:ext cx="3531062" cy="2392680"/>
          </a:xfrm>
          <a:prstGeom prst="rect">
            <a:avLst/>
          </a:prstGeom>
        </p:spPr>
      </p:pic>
      <p:sp>
        <p:nvSpPr>
          <p:cNvPr id="3" name="TextBox 2">
            <a:extLst>
              <a:ext uri="{FF2B5EF4-FFF2-40B4-BE49-F238E27FC236}">
                <a16:creationId xmlns:a16="http://schemas.microsoft.com/office/drawing/2014/main" id="{300ADD0E-6962-795F-1BC4-4D24AA5CADF5}"/>
              </a:ext>
            </a:extLst>
          </p:cNvPr>
          <p:cNvSpPr txBox="1"/>
          <p:nvPr/>
        </p:nvSpPr>
        <p:spPr>
          <a:xfrm>
            <a:off x="6829961" y="1264492"/>
            <a:ext cx="1872740" cy="369332"/>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PFS by Dose Level</a:t>
            </a:r>
          </a:p>
        </p:txBody>
      </p:sp>
      <p:sp>
        <p:nvSpPr>
          <p:cNvPr id="7" name="TextBox 6">
            <a:extLst>
              <a:ext uri="{FF2B5EF4-FFF2-40B4-BE49-F238E27FC236}">
                <a16:creationId xmlns:a16="http://schemas.microsoft.com/office/drawing/2014/main" id="{056408CF-C271-E8E0-E9BB-73770DB56C5A}"/>
              </a:ext>
            </a:extLst>
          </p:cNvPr>
          <p:cNvSpPr txBox="1"/>
          <p:nvPr/>
        </p:nvSpPr>
        <p:spPr>
          <a:xfrm>
            <a:off x="6829961" y="4494549"/>
            <a:ext cx="1872740" cy="369332"/>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Overall Survival</a:t>
            </a:r>
          </a:p>
        </p:txBody>
      </p:sp>
    </p:spTree>
    <p:extLst>
      <p:ext uri="{BB962C8B-B14F-4D97-AF65-F5344CB8AC3E}">
        <p14:creationId xmlns:p14="http://schemas.microsoft.com/office/powerpoint/2010/main" val="1880321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614901" y="361923"/>
            <a:ext cx="10981993" cy="1085894"/>
          </a:xfrm>
        </p:spPr>
        <p:txBody>
          <a:bodyPr>
            <a:normAutofit/>
          </a:bodyPr>
          <a:lstStyle/>
          <a:p>
            <a:pPr algn="ctr"/>
            <a:r>
              <a:rPr lang="en-US" sz="4000" dirty="0">
                <a:solidFill>
                  <a:srgbClr val="004B84"/>
                </a:solidFill>
              </a:rPr>
              <a:t>Efficacy: CARTITUDE-1, </a:t>
            </a:r>
            <a:r>
              <a:rPr lang="en-US" sz="4000" dirty="0" err="1">
                <a:solidFill>
                  <a:srgbClr val="004B84"/>
                </a:solidFill>
              </a:rPr>
              <a:t>Cilta-cel</a:t>
            </a:r>
            <a:endParaRPr lang="en-US" sz="4000" dirty="0">
              <a:solidFill>
                <a:srgbClr val="004B84"/>
              </a:solidFill>
            </a:endParaRPr>
          </a:p>
        </p:txBody>
      </p:sp>
      <p:sp>
        <p:nvSpPr>
          <p:cNvPr id="4" name="Rectangle 3">
            <a:extLst>
              <a:ext uri="{FF2B5EF4-FFF2-40B4-BE49-F238E27FC236}">
                <a16:creationId xmlns:a16="http://schemas.microsoft.com/office/drawing/2014/main" id="{4283A911-FCC5-4581-8E62-64243FA23FD6}"/>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A760FC-0B86-4AFA-A4A5-4E6FF7073650}"/>
              </a:ext>
            </a:extLst>
          </p:cNvPr>
          <p:cNvSpPr txBox="1"/>
          <p:nvPr/>
        </p:nvSpPr>
        <p:spPr>
          <a:xfrm>
            <a:off x="5828305" y="71564"/>
            <a:ext cx="574879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CAR 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65D894F-FE95-46F4-8E6B-0A52E7B46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32684" y="5551848"/>
            <a:ext cx="1664211" cy="558831"/>
          </a:xfrm>
          <a:prstGeom prst="rect">
            <a:avLst/>
          </a:prstGeom>
        </p:spPr>
      </p:pic>
      <p:graphicFrame>
        <p:nvGraphicFramePr>
          <p:cNvPr id="19" name="Table 18">
            <a:extLst>
              <a:ext uri="{FF2B5EF4-FFF2-40B4-BE49-F238E27FC236}">
                <a16:creationId xmlns:a16="http://schemas.microsoft.com/office/drawing/2014/main" id="{6577FCC9-1397-424D-30BC-49C26055718C}"/>
              </a:ext>
            </a:extLst>
          </p:cNvPr>
          <p:cNvGraphicFramePr>
            <a:graphicFrameLocks noGrp="1"/>
          </p:cNvGraphicFramePr>
          <p:nvPr>
            <p:extLst>
              <p:ext uri="{D42A27DB-BD31-4B8C-83A1-F6EECF244321}">
                <p14:modId xmlns:p14="http://schemas.microsoft.com/office/powerpoint/2010/main" val="3649631028"/>
              </p:ext>
            </p:extLst>
          </p:nvPr>
        </p:nvGraphicFramePr>
        <p:xfrm>
          <a:off x="8504645" y="1672739"/>
          <a:ext cx="3294876" cy="3083397"/>
        </p:xfrm>
        <a:graphic>
          <a:graphicData uri="http://schemas.openxmlformats.org/drawingml/2006/table">
            <a:tbl>
              <a:tblPr firstRow="1" bandRow="1">
                <a:tableStyleId>{5C22544A-7EE6-4342-B048-85BDC9FD1C3A}</a:tableStyleId>
              </a:tblPr>
              <a:tblGrid>
                <a:gridCol w="1647438">
                  <a:extLst>
                    <a:ext uri="{9D8B030D-6E8A-4147-A177-3AD203B41FA5}">
                      <a16:colId xmlns:a16="http://schemas.microsoft.com/office/drawing/2014/main" val="4060125304"/>
                    </a:ext>
                  </a:extLst>
                </a:gridCol>
                <a:gridCol w="1647438">
                  <a:extLst>
                    <a:ext uri="{9D8B030D-6E8A-4147-A177-3AD203B41FA5}">
                      <a16:colId xmlns:a16="http://schemas.microsoft.com/office/drawing/2014/main" val="363552470"/>
                    </a:ext>
                  </a:extLst>
                </a:gridCol>
              </a:tblGrid>
              <a:tr h="415739">
                <a:tc gridSpan="2">
                  <a:txBody>
                    <a:bodyPr/>
                    <a:lstStyle/>
                    <a:p>
                      <a:r>
                        <a:rPr lang="en-US" dirty="0"/>
                        <a:t>Efficacy Outcomes CARTITUDE-1</a:t>
                      </a:r>
                    </a:p>
                  </a:txBody>
                  <a:tcPr/>
                </a:tc>
                <a:tc hMerge="1">
                  <a:txBody>
                    <a:bodyPr/>
                    <a:lstStyle/>
                    <a:p>
                      <a:endParaRPr lang="en-US" dirty="0"/>
                    </a:p>
                  </a:txBody>
                  <a:tcPr/>
                </a:tc>
                <a:extLst>
                  <a:ext uri="{0D108BD9-81ED-4DB2-BD59-A6C34878D82A}">
                    <a16:rowId xmlns:a16="http://schemas.microsoft.com/office/drawing/2014/main" val="2781075174"/>
                  </a:ext>
                </a:extLst>
              </a:tr>
              <a:tr h="346449">
                <a:tc>
                  <a:txBody>
                    <a:bodyPr/>
                    <a:lstStyle/>
                    <a:p>
                      <a:pPr algn="ctr"/>
                      <a:r>
                        <a:rPr lang="en-US" sz="1400" dirty="0"/>
                        <a:t>ORR</a:t>
                      </a:r>
                    </a:p>
                  </a:txBody>
                  <a:tcPr/>
                </a:tc>
                <a:tc>
                  <a:txBody>
                    <a:bodyPr/>
                    <a:lstStyle/>
                    <a:p>
                      <a:pPr algn="ctr"/>
                      <a:r>
                        <a:rPr lang="en-US" sz="1400" dirty="0"/>
                        <a:t>98%</a:t>
                      </a:r>
                    </a:p>
                  </a:txBody>
                  <a:tcPr/>
                </a:tc>
                <a:extLst>
                  <a:ext uri="{0D108BD9-81ED-4DB2-BD59-A6C34878D82A}">
                    <a16:rowId xmlns:a16="http://schemas.microsoft.com/office/drawing/2014/main" val="1897812680"/>
                  </a:ext>
                </a:extLst>
              </a:tr>
              <a:tr h="346449">
                <a:tc>
                  <a:txBody>
                    <a:bodyPr/>
                    <a:lstStyle/>
                    <a:p>
                      <a:pPr algn="ctr"/>
                      <a:r>
                        <a:rPr lang="en-US" sz="1400" dirty="0"/>
                        <a:t>CR/</a:t>
                      </a:r>
                      <a:r>
                        <a:rPr lang="en-US" sz="1400" dirty="0" err="1"/>
                        <a:t>sCR</a:t>
                      </a:r>
                      <a:endParaRPr lang="en-US" sz="1400" dirty="0"/>
                    </a:p>
                  </a:txBody>
                  <a:tcPr/>
                </a:tc>
                <a:tc>
                  <a:txBody>
                    <a:bodyPr/>
                    <a:lstStyle/>
                    <a:p>
                      <a:pPr algn="ctr"/>
                      <a:r>
                        <a:rPr lang="en-US" sz="1400" dirty="0"/>
                        <a:t>83% </a:t>
                      </a:r>
                      <a:r>
                        <a:rPr lang="en-US" sz="1400" dirty="0" err="1"/>
                        <a:t>sCR</a:t>
                      </a:r>
                      <a:r>
                        <a:rPr lang="en-US" sz="1400" dirty="0"/>
                        <a:t> at 2 </a:t>
                      </a:r>
                      <a:r>
                        <a:rPr lang="en-US" sz="1400" dirty="0" err="1"/>
                        <a:t>yr</a:t>
                      </a:r>
                      <a:endParaRPr lang="en-US" sz="1400" dirty="0"/>
                    </a:p>
                  </a:txBody>
                  <a:tcPr/>
                </a:tc>
                <a:extLst>
                  <a:ext uri="{0D108BD9-81ED-4DB2-BD59-A6C34878D82A}">
                    <a16:rowId xmlns:a16="http://schemas.microsoft.com/office/drawing/2014/main" val="4142595792"/>
                  </a:ext>
                </a:extLst>
              </a:tr>
              <a:tr h="588964">
                <a:tc>
                  <a:txBody>
                    <a:bodyPr/>
                    <a:lstStyle/>
                    <a:p>
                      <a:pPr algn="ctr"/>
                      <a:r>
                        <a:rPr lang="en-US" sz="1400" dirty="0"/>
                        <a:t>PFS</a:t>
                      </a:r>
                    </a:p>
                  </a:txBody>
                  <a:tcPr/>
                </a:tc>
                <a:tc>
                  <a:txBody>
                    <a:bodyPr/>
                    <a:lstStyle/>
                    <a:p>
                      <a:pPr algn="ctr"/>
                      <a:r>
                        <a:rPr lang="en-US" sz="1400" dirty="0"/>
                        <a:t>12-mo PFS: 77%</a:t>
                      </a:r>
                    </a:p>
                    <a:p>
                      <a:pPr algn="ctr"/>
                      <a:r>
                        <a:rPr lang="en-US" sz="1400" dirty="0"/>
                        <a:t>18-mo PFS: 65%</a:t>
                      </a:r>
                    </a:p>
                  </a:txBody>
                  <a:tcPr/>
                </a:tc>
                <a:extLst>
                  <a:ext uri="{0D108BD9-81ED-4DB2-BD59-A6C34878D82A}">
                    <a16:rowId xmlns:a16="http://schemas.microsoft.com/office/drawing/2014/main" val="1017916972"/>
                  </a:ext>
                </a:extLst>
              </a:tr>
              <a:tr h="346449">
                <a:tc>
                  <a:txBody>
                    <a:bodyPr/>
                    <a:lstStyle/>
                    <a:p>
                      <a:pPr algn="ctr"/>
                      <a:r>
                        <a:rPr lang="en-US" sz="1400" dirty="0"/>
                        <a:t>Median PFS</a:t>
                      </a:r>
                    </a:p>
                  </a:txBody>
                  <a:tcPr/>
                </a:tc>
                <a:tc>
                  <a:txBody>
                    <a:bodyPr/>
                    <a:lstStyle/>
                    <a:p>
                      <a:pPr algn="ctr"/>
                      <a:r>
                        <a:rPr lang="en-US" sz="1400" dirty="0"/>
                        <a:t>NR</a:t>
                      </a:r>
                    </a:p>
                  </a:txBody>
                  <a:tcPr/>
                </a:tc>
                <a:extLst>
                  <a:ext uri="{0D108BD9-81ED-4DB2-BD59-A6C34878D82A}">
                    <a16:rowId xmlns:a16="http://schemas.microsoft.com/office/drawing/2014/main" val="2745065760"/>
                  </a:ext>
                </a:extLst>
              </a:tr>
              <a:tr h="346449">
                <a:tc>
                  <a:txBody>
                    <a:bodyPr/>
                    <a:lstStyle/>
                    <a:p>
                      <a:pPr algn="ctr"/>
                      <a:r>
                        <a:rPr lang="en-US" sz="1400" dirty="0"/>
                        <a:t>OS</a:t>
                      </a:r>
                    </a:p>
                  </a:txBody>
                  <a:tcPr/>
                </a:tc>
                <a:tc>
                  <a:txBody>
                    <a:bodyPr/>
                    <a:lstStyle/>
                    <a:p>
                      <a:pPr algn="ctr"/>
                      <a:r>
                        <a:rPr lang="en-US" sz="1400" dirty="0"/>
                        <a:t>18-mo: 81%</a:t>
                      </a:r>
                    </a:p>
                  </a:txBody>
                  <a:tcPr/>
                </a:tc>
                <a:extLst>
                  <a:ext uri="{0D108BD9-81ED-4DB2-BD59-A6C34878D82A}">
                    <a16:rowId xmlns:a16="http://schemas.microsoft.com/office/drawing/2014/main" val="2380616563"/>
                  </a:ext>
                </a:extLst>
              </a:tr>
              <a:tr h="346449">
                <a:tc>
                  <a:txBody>
                    <a:bodyPr/>
                    <a:lstStyle/>
                    <a:p>
                      <a:pPr algn="ctr"/>
                      <a:r>
                        <a:rPr lang="en-US" sz="1400" dirty="0"/>
                        <a:t>Median OS</a:t>
                      </a:r>
                    </a:p>
                  </a:txBody>
                  <a:tcPr/>
                </a:tc>
                <a:tc>
                  <a:txBody>
                    <a:bodyPr/>
                    <a:lstStyle/>
                    <a:p>
                      <a:pPr algn="ctr"/>
                      <a:r>
                        <a:rPr lang="en-US" sz="1400" dirty="0"/>
                        <a:t>NR</a:t>
                      </a:r>
                    </a:p>
                  </a:txBody>
                  <a:tcPr/>
                </a:tc>
                <a:extLst>
                  <a:ext uri="{0D108BD9-81ED-4DB2-BD59-A6C34878D82A}">
                    <a16:rowId xmlns:a16="http://schemas.microsoft.com/office/drawing/2014/main" val="3721004424"/>
                  </a:ext>
                </a:extLst>
              </a:tr>
              <a:tr h="346449">
                <a:tc>
                  <a:txBody>
                    <a:bodyPr/>
                    <a:lstStyle/>
                    <a:p>
                      <a:pPr algn="ctr"/>
                      <a:r>
                        <a:rPr lang="en-US" sz="1400" dirty="0"/>
                        <a:t>Median DOR</a:t>
                      </a:r>
                    </a:p>
                  </a:txBody>
                  <a:tcPr/>
                </a:tc>
                <a:tc>
                  <a:txBody>
                    <a:bodyPr/>
                    <a:lstStyle/>
                    <a:p>
                      <a:pPr algn="ctr"/>
                      <a:r>
                        <a:rPr lang="en-US" sz="1400" dirty="0"/>
                        <a:t>NE</a:t>
                      </a:r>
                    </a:p>
                  </a:txBody>
                  <a:tcPr/>
                </a:tc>
                <a:extLst>
                  <a:ext uri="{0D108BD9-81ED-4DB2-BD59-A6C34878D82A}">
                    <a16:rowId xmlns:a16="http://schemas.microsoft.com/office/drawing/2014/main" val="1120054344"/>
                  </a:ext>
                </a:extLst>
              </a:tr>
            </a:tbl>
          </a:graphicData>
        </a:graphic>
      </p:graphicFrame>
      <p:sp>
        <p:nvSpPr>
          <p:cNvPr id="20" name="TextBox 19">
            <a:extLst>
              <a:ext uri="{FF2B5EF4-FFF2-40B4-BE49-F238E27FC236}">
                <a16:creationId xmlns:a16="http://schemas.microsoft.com/office/drawing/2014/main" id="{378C08AC-07EC-FDD5-5803-FBC900166B0A}"/>
              </a:ext>
            </a:extLst>
          </p:cNvPr>
          <p:cNvSpPr txBox="1"/>
          <p:nvPr/>
        </p:nvSpPr>
        <p:spPr>
          <a:xfrm>
            <a:off x="0" y="6396041"/>
            <a:ext cx="26282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mn-cs"/>
              </a:rPr>
              <a:t>Berdaja</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et al. Lancet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Martin et al. JCO 2022</a:t>
            </a:r>
          </a:p>
        </p:txBody>
      </p:sp>
      <p:pic>
        <p:nvPicPr>
          <p:cNvPr id="12" name="Picture 11">
            <a:extLst>
              <a:ext uri="{FF2B5EF4-FFF2-40B4-BE49-F238E27FC236}">
                <a16:creationId xmlns:a16="http://schemas.microsoft.com/office/drawing/2014/main" id="{ABBBB7D7-E319-8588-6DE3-96775CD8FF35}"/>
              </a:ext>
            </a:extLst>
          </p:cNvPr>
          <p:cNvPicPr>
            <a:picLocks noChangeAspect="1"/>
          </p:cNvPicPr>
          <p:nvPr/>
        </p:nvPicPr>
        <p:blipFill rotWithShape="1">
          <a:blip r:embed="rId4"/>
          <a:srcRect r="7495"/>
          <a:stretch/>
        </p:blipFill>
        <p:spPr>
          <a:xfrm>
            <a:off x="3221784" y="1377071"/>
            <a:ext cx="4180724" cy="2589653"/>
          </a:xfrm>
          <a:prstGeom prst="rect">
            <a:avLst/>
          </a:prstGeom>
        </p:spPr>
      </p:pic>
      <p:pic>
        <p:nvPicPr>
          <p:cNvPr id="22" name="Picture 21">
            <a:extLst>
              <a:ext uri="{FF2B5EF4-FFF2-40B4-BE49-F238E27FC236}">
                <a16:creationId xmlns:a16="http://schemas.microsoft.com/office/drawing/2014/main" id="{73822E19-EF52-08D8-9197-2004B8EA353B}"/>
              </a:ext>
            </a:extLst>
          </p:cNvPr>
          <p:cNvPicPr>
            <a:picLocks noChangeAspect="1"/>
          </p:cNvPicPr>
          <p:nvPr/>
        </p:nvPicPr>
        <p:blipFill rotWithShape="1">
          <a:blip r:embed="rId5"/>
          <a:srcRect l="2811"/>
          <a:stretch/>
        </p:blipFill>
        <p:spPr>
          <a:xfrm>
            <a:off x="3548921" y="4236960"/>
            <a:ext cx="3787422" cy="2487938"/>
          </a:xfrm>
          <a:prstGeom prst="rect">
            <a:avLst/>
          </a:prstGeom>
        </p:spPr>
      </p:pic>
      <p:graphicFrame>
        <p:nvGraphicFramePr>
          <p:cNvPr id="25" name="Chart 24">
            <a:extLst>
              <a:ext uri="{FF2B5EF4-FFF2-40B4-BE49-F238E27FC236}">
                <a16:creationId xmlns:a16="http://schemas.microsoft.com/office/drawing/2014/main" id="{B94066D0-E2CE-4DD9-F100-537108ABAA2B}"/>
              </a:ext>
            </a:extLst>
          </p:cNvPr>
          <p:cNvGraphicFramePr/>
          <p:nvPr/>
        </p:nvGraphicFramePr>
        <p:xfrm>
          <a:off x="651999" y="2040693"/>
          <a:ext cx="2674255" cy="2783959"/>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47F85F56-26FC-20B2-610C-0910180AF015}"/>
              </a:ext>
            </a:extLst>
          </p:cNvPr>
          <p:cNvSpPr txBox="1"/>
          <p:nvPr/>
        </p:nvSpPr>
        <p:spPr>
          <a:xfrm>
            <a:off x="6364661" y="4109629"/>
            <a:ext cx="1943365" cy="369332"/>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Overall Survival</a:t>
            </a:r>
          </a:p>
        </p:txBody>
      </p:sp>
      <p:sp>
        <p:nvSpPr>
          <p:cNvPr id="8" name="TextBox 7">
            <a:extLst>
              <a:ext uri="{FF2B5EF4-FFF2-40B4-BE49-F238E27FC236}">
                <a16:creationId xmlns:a16="http://schemas.microsoft.com/office/drawing/2014/main" id="{39857B36-B51D-B34F-576C-44F108785CB5}"/>
              </a:ext>
            </a:extLst>
          </p:cNvPr>
          <p:cNvSpPr txBox="1"/>
          <p:nvPr/>
        </p:nvSpPr>
        <p:spPr>
          <a:xfrm>
            <a:off x="6387814" y="1374923"/>
            <a:ext cx="1897060" cy="369332"/>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PFS by Response</a:t>
            </a:r>
          </a:p>
        </p:txBody>
      </p:sp>
      <p:sp>
        <p:nvSpPr>
          <p:cNvPr id="7" name="Content Placeholder 2">
            <a:extLst>
              <a:ext uri="{FF2B5EF4-FFF2-40B4-BE49-F238E27FC236}">
                <a16:creationId xmlns:a16="http://schemas.microsoft.com/office/drawing/2014/main" id="{80852817-0D3E-4FD6-05B5-A8F5CAD3A57E}"/>
              </a:ext>
            </a:extLst>
          </p:cNvPr>
          <p:cNvSpPr>
            <a:spLocks noGrp="1"/>
          </p:cNvSpPr>
          <p:nvPr>
            <p:ph idx="1"/>
          </p:nvPr>
        </p:nvSpPr>
        <p:spPr>
          <a:xfrm>
            <a:off x="990750" y="1692759"/>
            <a:ext cx="1425280" cy="340589"/>
          </a:xfrm>
          <a:solidFill>
            <a:schemeClr val="tx2">
              <a:lumMod val="20000"/>
              <a:lumOff val="80000"/>
            </a:schemeClr>
          </a:solidFill>
        </p:spPr>
        <p:txBody>
          <a:bodyPr>
            <a:normAutofit/>
          </a:bodyPr>
          <a:lstStyle/>
          <a:p>
            <a:pPr marL="0" indent="0" algn="ctr">
              <a:buNone/>
            </a:pPr>
            <a:r>
              <a:rPr lang="en-US" sz="1600" dirty="0"/>
              <a:t>ORR</a:t>
            </a:r>
          </a:p>
        </p:txBody>
      </p:sp>
    </p:spTree>
    <p:extLst>
      <p:ext uri="{BB962C8B-B14F-4D97-AF65-F5344CB8AC3E}">
        <p14:creationId xmlns:p14="http://schemas.microsoft.com/office/powerpoint/2010/main" val="1875744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1" y="547644"/>
            <a:ext cx="11596894" cy="1085894"/>
          </a:xfrm>
        </p:spPr>
        <p:txBody>
          <a:bodyPr>
            <a:noAutofit/>
          </a:bodyPr>
          <a:lstStyle/>
          <a:p>
            <a:pPr algn="ctr">
              <a:lnSpc>
                <a:spcPts val="4260"/>
              </a:lnSpc>
              <a:buNone/>
            </a:pPr>
            <a:r>
              <a:rPr lang="en-US" sz="4000" dirty="0">
                <a:solidFill>
                  <a:srgbClr val="004B84"/>
                </a:solidFill>
                <a:ea typeface="Roboto" pitchFamily="34" charset="-122"/>
                <a:cs typeface="Roboto" pitchFamily="34" charset="-120"/>
              </a:rPr>
              <a:t>Safety: KarMMa-1 (Ide-</a:t>
            </a:r>
            <a:r>
              <a:rPr lang="en-US" sz="4000" dirty="0" err="1">
                <a:solidFill>
                  <a:srgbClr val="004B84"/>
                </a:solidFill>
                <a:ea typeface="Roboto" pitchFamily="34" charset="-122"/>
                <a:cs typeface="Roboto" pitchFamily="34" charset="-120"/>
              </a:rPr>
              <a:t>cel</a:t>
            </a:r>
            <a:r>
              <a:rPr lang="en-US" sz="4000" dirty="0">
                <a:solidFill>
                  <a:srgbClr val="004B84"/>
                </a:solidFill>
                <a:ea typeface="Roboto" pitchFamily="34" charset="-122"/>
                <a:cs typeface="Roboto" pitchFamily="34" charset="-120"/>
              </a:rPr>
              <a:t>),CARTITUDE-1 (</a:t>
            </a:r>
            <a:r>
              <a:rPr lang="en-US" sz="4000" dirty="0" err="1">
                <a:solidFill>
                  <a:srgbClr val="004B84"/>
                </a:solidFill>
                <a:ea typeface="Roboto" pitchFamily="34" charset="-122"/>
                <a:cs typeface="Roboto" pitchFamily="34" charset="-120"/>
              </a:rPr>
              <a:t>Cilta-cel</a:t>
            </a:r>
            <a:r>
              <a:rPr lang="en-US" sz="4000" dirty="0">
                <a:solidFill>
                  <a:srgbClr val="004B84"/>
                </a:solidFill>
                <a:ea typeface="Roboto" pitchFamily="34" charset="-122"/>
                <a:cs typeface="Roboto" pitchFamily="34" charset="-120"/>
              </a:rPr>
              <a:t>) </a:t>
            </a:r>
            <a:endParaRPr lang="en-US" sz="4000" dirty="0">
              <a:solidFill>
                <a:srgbClr val="004B84"/>
              </a:solidFill>
            </a:endParaRPr>
          </a:p>
        </p:txBody>
      </p:sp>
      <p:graphicFrame>
        <p:nvGraphicFramePr>
          <p:cNvPr id="8" name="Content Placeholder 7">
            <a:extLst>
              <a:ext uri="{FF2B5EF4-FFF2-40B4-BE49-F238E27FC236}">
                <a16:creationId xmlns:a16="http://schemas.microsoft.com/office/drawing/2014/main" id="{C272E8E5-0CC6-A852-5E7C-0D6E7D7C85C2}"/>
              </a:ext>
            </a:extLst>
          </p:cNvPr>
          <p:cNvGraphicFramePr>
            <a:graphicFrameLocks noGrp="1"/>
          </p:cNvGraphicFramePr>
          <p:nvPr>
            <p:ph idx="1"/>
            <p:extLst>
              <p:ext uri="{D42A27DB-BD31-4B8C-83A1-F6EECF244321}">
                <p14:modId xmlns:p14="http://schemas.microsoft.com/office/powerpoint/2010/main" val="3672567686"/>
              </p:ext>
            </p:extLst>
          </p:nvPr>
        </p:nvGraphicFramePr>
        <p:xfrm>
          <a:off x="848098" y="1630363"/>
          <a:ext cx="10515597" cy="37846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481481211"/>
                    </a:ext>
                  </a:extLst>
                </a:gridCol>
                <a:gridCol w="3505199">
                  <a:extLst>
                    <a:ext uri="{9D8B030D-6E8A-4147-A177-3AD203B41FA5}">
                      <a16:colId xmlns:a16="http://schemas.microsoft.com/office/drawing/2014/main" val="1817440005"/>
                    </a:ext>
                  </a:extLst>
                </a:gridCol>
                <a:gridCol w="3505199">
                  <a:extLst>
                    <a:ext uri="{9D8B030D-6E8A-4147-A177-3AD203B41FA5}">
                      <a16:colId xmlns:a16="http://schemas.microsoft.com/office/drawing/2014/main" val="623379611"/>
                    </a:ext>
                  </a:extLst>
                </a:gridCol>
              </a:tblGrid>
              <a:tr h="370840">
                <a:tc>
                  <a:txBody>
                    <a:bodyPr/>
                    <a:lstStyle/>
                    <a:p>
                      <a:endParaRPr lang="en-US" dirty="0">
                        <a:latin typeface="+mn-lt"/>
                      </a:endParaRPr>
                    </a:p>
                  </a:txBody>
                  <a:tcPr/>
                </a:tc>
                <a:tc>
                  <a:txBody>
                    <a:bodyPr/>
                    <a:lstStyle/>
                    <a:p>
                      <a:pPr algn="ctr"/>
                      <a:r>
                        <a:rPr lang="en-US" dirty="0">
                          <a:latin typeface="+mn-lt"/>
                        </a:rPr>
                        <a:t>Ide-</a:t>
                      </a:r>
                      <a:r>
                        <a:rPr lang="en-US" dirty="0" err="1">
                          <a:latin typeface="+mn-lt"/>
                        </a:rPr>
                        <a:t>cel</a:t>
                      </a:r>
                      <a:endParaRPr lang="en-US" dirty="0">
                        <a:latin typeface="+mn-lt"/>
                      </a:endParaRPr>
                    </a:p>
                  </a:txBody>
                  <a:tcPr/>
                </a:tc>
                <a:tc>
                  <a:txBody>
                    <a:bodyPr/>
                    <a:lstStyle/>
                    <a:p>
                      <a:pPr algn="ctr"/>
                      <a:r>
                        <a:rPr lang="en-US" dirty="0" err="1">
                          <a:latin typeface="+mn-lt"/>
                        </a:rPr>
                        <a:t>Cilta-cel</a:t>
                      </a:r>
                      <a:endParaRPr lang="en-US" dirty="0">
                        <a:latin typeface="+mn-lt"/>
                      </a:endParaRPr>
                    </a:p>
                  </a:txBody>
                  <a:tcPr/>
                </a:tc>
                <a:extLst>
                  <a:ext uri="{0D108BD9-81ED-4DB2-BD59-A6C34878D82A}">
                    <a16:rowId xmlns:a16="http://schemas.microsoft.com/office/drawing/2014/main" val="37610453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Roboto Regular" pitchFamily="34" charset="-122"/>
                          <a:cs typeface="Roboto Regular" pitchFamily="34" charset="-120"/>
                        </a:rPr>
                        <a:t>CRS: Any grade, Gr </a:t>
                      </a:r>
                      <a:r>
                        <a:rPr lang="en-US" sz="1800" dirty="0">
                          <a:solidFill>
                            <a:srgbClr val="000000"/>
                          </a:solidFill>
                          <a:latin typeface="+mn-lt"/>
                          <a:ea typeface="Calibri" panose="020F0502020204030204" pitchFamily="34" charset="0"/>
                          <a:cs typeface="Calibri" panose="020F0502020204030204" pitchFamily="34" charset="0"/>
                        </a:rPr>
                        <a:t>≥</a:t>
                      </a:r>
                      <a:r>
                        <a:rPr lang="en-US" sz="1800" dirty="0">
                          <a:solidFill>
                            <a:srgbClr val="000000"/>
                          </a:solidFill>
                          <a:latin typeface="+mn-lt"/>
                          <a:ea typeface="Roboto Regular" pitchFamily="34" charset="-122"/>
                          <a:cs typeface="Roboto Regular" pitchFamily="34" charset="-120"/>
                        </a:rPr>
                        <a:t>3</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Roboto Regular" pitchFamily="34" charset="-122"/>
                          <a:cs typeface="Roboto Regular" pitchFamily="34" charset="-120"/>
                        </a:rPr>
                        <a:t>84%, 5%</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Roboto Regular" pitchFamily="34" charset="-122"/>
                          <a:cs typeface="Roboto Regular" pitchFamily="34" charset="-120"/>
                        </a:rPr>
                        <a:t>95%, 4%</a:t>
                      </a:r>
                      <a:endParaRPr lang="en-US" dirty="0">
                        <a:latin typeface="+mn-lt"/>
                      </a:endParaRPr>
                    </a:p>
                  </a:txBody>
                  <a:tcPr/>
                </a:tc>
                <a:extLst>
                  <a:ext uri="{0D108BD9-81ED-4DB2-BD59-A6C34878D82A}">
                    <a16:rowId xmlns:a16="http://schemas.microsoft.com/office/drawing/2014/main" val="14259164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Roboto Regular" pitchFamily="34" charset="-122"/>
                          <a:cs typeface="Roboto Regular" pitchFamily="34" charset="-120"/>
                        </a:rPr>
                        <a:t>Onset CRS</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Roboto Regular" pitchFamily="34" charset="-122"/>
                          <a:cs typeface="Roboto Regular" pitchFamily="34" charset="-120"/>
                        </a:rPr>
                        <a:t>1 (1-12)</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Roboto Regular" pitchFamily="34" charset="-122"/>
                          <a:cs typeface="Roboto Regular" pitchFamily="34" charset="-120"/>
                        </a:rPr>
                        <a:t>7 (IQR 5-8)</a:t>
                      </a:r>
                      <a:endParaRPr lang="en-US" dirty="0">
                        <a:latin typeface="+mn-lt"/>
                      </a:endParaRPr>
                    </a:p>
                  </a:txBody>
                  <a:tcPr/>
                </a:tc>
                <a:extLst>
                  <a:ext uri="{0D108BD9-81ED-4DB2-BD59-A6C34878D82A}">
                    <a16:rowId xmlns:a16="http://schemas.microsoft.com/office/drawing/2014/main" val="30764512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Roboto Regular" pitchFamily="34" charset="-122"/>
                          <a:cs typeface="Roboto Regular" pitchFamily="34" charset="-120"/>
                        </a:rPr>
                        <a:t>ICANS: Any grade, Gr </a:t>
                      </a:r>
                      <a:r>
                        <a:rPr lang="en-US" sz="1800" dirty="0">
                          <a:solidFill>
                            <a:srgbClr val="000000"/>
                          </a:solidFill>
                          <a:latin typeface="+mn-lt"/>
                          <a:ea typeface="Calibri" panose="020F0502020204030204" pitchFamily="34" charset="0"/>
                          <a:cs typeface="Calibri" panose="020F0502020204030204" pitchFamily="34" charset="0"/>
                        </a:rPr>
                        <a:t>≥</a:t>
                      </a:r>
                      <a:r>
                        <a:rPr lang="en-US" sz="1800" dirty="0">
                          <a:solidFill>
                            <a:srgbClr val="000000"/>
                          </a:solidFill>
                          <a:latin typeface="+mn-lt"/>
                          <a:ea typeface="Roboto Regular" pitchFamily="34" charset="-122"/>
                          <a:cs typeface="Roboto Regular" pitchFamily="34" charset="-120"/>
                        </a:rPr>
                        <a:t>3</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Roboto Regular" pitchFamily="34" charset="-122"/>
                          <a:cs typeface="Roboto Regular" pitchFamily="34" charset="-120"/>
                        </a:rPr>
                        <a:t>18%, 3%</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Roboto Regular" pitchFamily="34" charset="-122"/>
                          <a:cs typeface="Roboto Regular" pitchFamily="34" charset="-120"/>
                        </a:rPr>
                        <a:t>17%, 2%</a:t>
                      </a:r>
                      <a:endParaRPr lang="en-US" dirty="0">
                        <a:latin typeface="+mn-lt"/>
                      </a:endParaRPr>
                    </a:p>
                  </a:txBody>
                  <a:tcPr/>
                </a:tc>
                <a:extLst>
                  <a:ext uri="{0D108BD9-81ED-4DB2-BD59-A6C34878D82A}">
                    <a16:rowId xmlns:a16="http://schemas.microsoft.com/office/drawing/2014/main" val="18277740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Roboto Regular" pitchFamily="34" charset="-122"/>
                          <a:cs typeface="Roboto Regular" pitchFamily="34" charset="-120"/>
                        </a:rPr>
                        <a:t>Onset ICANS, Median, Range</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Roboto Regular" pitchFamily="34" charset="-122"/>
                          <a:cs typeface="Roboto Regular" pitchFamily="34" charset="-120"/>
                        </a:rPr>
                        <a:t>2 (1-10) </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Roboto Regular" pitchFamily="34" charset="-122"/>
                          <a:cs typeface="Roboto Regular" pitchFamily="34" charset="-120"/>
                        </a:rPr>
                        <a:t>8 (1-28) </a:t>
                      </a:r>
                      <a:endParaRPr lang="en-US" dirty="0">
                        <a:latin typeface="+mn-lt"/>
                      </a:endParaRPr>
                    </a:p>
                  </a:txBody>
                  <a:tcPr/>
                </a:tc>
                <a:extLst>
                  <a:ext uri="{0D108BD9-81ED-4DB2-BD59-A6C34878D82A}">
                    <a16:rowId xmlns:a16="http://schemas.microsoft.com/office/drawing/2014/main" val="20253643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Roboto Regular" pitchFamily="34" charset="-122"/>
                          <a:cs typeface="Roboto Regular" pitchFamily="34" charset="-120"/>
                        </a:rPr>
                        <a:t>Other Neurotoxicity/ Parkinsonism</a:t>
                      </a:r>
                      <a:endParaRPr lang="en-US" dirty="0">
                        <a:latin typeface="+mn-lt"/>
                      </a:endParaRPr>
                    </a:p>
                  </a:txBody>
                  <a:tcPr/>
                </a:tc>
                <a:tc>
                  <a:txBody>
                    <a:bodyPr/>
                    <a:lstStyle/>
                    <a:p>
                      <a:pPr algn="ctr"/>
                      <a:r>
                        <a:rPr lang="en-US" dirty="0">
                          <a:latin typeface="+mn-lt"/>
                        </a:rPr>
                        <a:t>-</a:t>
                      </a:r>
                    </a:p>
                  </a:txBody>
                  <a:tcPr/>
                </a:tc>
                <a:tc>
                  <a:txBody>
                    <a:bodyPr/>
                    <a:lstStyle/>
                    <a:p>
                      <a:pPr algn="ctr"/>
                      <a:r>
                        <a:rPr lang="en-US" dirty="0">
                          <a:latin typeface="+mn-lt"/>
                        </a:rPr>
                        <a:t>12%</a:t>
                      </a:r>
                    </a:p>
                  </a:txBody>
                  <a:tcPr/>
                </a:tc>
                <a:extLst>
                  <a:ext uri="{0D108BD9-81ED-4DB2-BD59-A6C34878D82A}">
                    <a16:rowId xmlns:a16="http://schemas.microsoft.com/office/drawing/2014/main" val="23484721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Roboto Regular" pitchFamily="34" charset="-122"/>
                          <a:cs typeface="Roboto Regular" pitchFamily="34" charset="-120"/>
                        </a:rPr>
                        <a:t>Prolonged Cytopenia</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latin typeface="+mn-lt"/>
                          <a:ea typeface="Roboto Regular" pitchFamily="34" charset="-122"/>
                          <a:cs typeface="Roboto Regular" pitchFamily="34" charset="-120"/>
                        </a:rPr>
                        <a:t>1 </a:t>
                      </a:r>
                      <a:r>
                        <a:rPr lang="en-US" sz="1800" b="1" dirty="0" err="1">
                          <a:solidFill>
                            <a:srgbClr val="000000"/>
                          </a:solidFill>
                          <a:latin typeface="+mn-lt"/>
                          <a:ea typeface="Roboto Regular" pitchFamily="34" charset="-122"/>
                          <a:cs typeface="Roboto Regular" pitchFamily="34" charset="-120"/>
                        </a:rPr>
                        <a:t>mo</a:t>
                      </a:r>
                      <a:r>
                        <a:rPr lang="en-US" sz="1800" dirty="0">
                          <a:solidFill>
                            <a:srgbClr val="000000"/>
                          </a:solidFill>
                          <a:latin typeface="+mn-lt"/>
                          <a:ea typeface="Roboto Regular" pitchFamily="34" charset="-122"/>
                          <a:cs typeface="Roboto Regular" pitchFamily="34" charset="-120"/>
                        </a:rPr>
                        <a:t>: Gr 3+ neutropenia: 52 pts, Gr 3+ thrombocytopenia: 62 pts. </a:t>
                      </a:r>
                      <a:endParaRPr lang="en-US" dirty="0">
                        <a:latin typeface="+mn-lt"/>
                      </a:endParaRPr>
                    </a:p>
                  </a:txBody>
                  <a:tcPr/>
                </a:tc>
                <a:tc>
                  <a:txBody>
                    <a:bodyPr/>
                    <a:lstStyle/>
                    <a:p>
                      <a:pPr algn="ctr">
                        <a:buNone/>
                      </a:pPr>
                      <a:r>
                        <a:rPr lang="en-US" sz="1800" b="1" dirty="0">
                          <a:solidFill>
                            <a:srgbClr val="000000"/>
                          </a:solidFill>
                          <a:latin typeface="+mn-lt"/>
                          <a:ea typeface="Roboto Regular" pitchFamily="34" charset="-122"/>
                          <a:cs typeface="Roboto Regular" pitchFamily="34" charset="-120"/>
                        </a:rPr>
                        <a:t>D 30:</a:t>
                      </a:r>
                      <a:r>
                        <a:rPr lang="en-US" sz="1800" dirty="0">
                          <a:solidFill>
                            <a:srgbClr val="000000"/>
                          </a:solidFill>
                          <a:latin typeface="+mn-lt"/>
                          <a:ea typeface="Roboto Regular" pitchFamily="34" charset="-122"/>
                          <a:cs typeface="Roboto Regular" pitchFamily="34" charset="-120"/>
                        </a:rPr>
                        <a:t> Gr 3+ neutropenia 30% ; Gr3 + thrombocytopenia 41%                                                            </a:t>
                      </a:r>
                    </a:p>
                    <a:p>
                      <a:pPr algn="ctr">
                        <a:buNone/>
                      </a:pPr>
                      <a:r>
                        <a:rPr lang="en-US" sz="1800" dirty="0">
                          <a:solidFill>
                            <a:srgbClr val="000000"/>
                          </a:solidFill>
                          <a:latin typeface="+mn-lt"/>
                          <a:ea typeface="Roboto Regular" pitchFamily="34" charset="-122"/>
                          <a:cs typeface="Roboto Regular" pitchFamily="34" charset="-120"/>
                        </a:rPr>
                        <a:t> </a:t>
                      </a:r>
                      <a:r>
                        <a:rPr lang="en-US" sz="1800" b="1" dirty="0">
                          <a:solidFill>
                            <a:srgbClr val="000000"/>
                          </a:solidFill>
                          <a:latin typeface="+mn-lt"/>
                          <a:ea typeface="Roboto Regular" pitchFamily="34" charset="-122"/>
                          <a:cs typeface="Roboto Regular" pitchFamily="34" charset="-120"/>
                        </a:rPr>
                        <a:t>D 60: </a:t>
                      </a:r>
                      <a:r>
                        <a:rPr lang="en-US" sz="1800" dirty="0">
                          <a:solidFill>
                            <a:srgbClr val="000000"/>
                          </a:solidFill>
                          <a:latin typeface="+mn-lt"/>
                          <a:ea typeface="Roboto Regular" pitchFamily="34" charset="-122"/>
                          <a:cs typeface="Roboto Regular" pitchFamily="34" charset="-120"/>
                        </a:rPr>
                        <a:t>Gr 3 + neutropenia 12% ; Gr3 + thrombocytopenia: 6%</a:t>
                      </a:r>
                      <a:endParaRPr lang="en-US" dirty="0">
                        <a:latin typeface="+mn-lt"/>
                      </a:endParaRPr>
                    </a:p>
                  </a:txBody>
                  <a:tcPr/>
                </a:tc>
                <a:extLst>
                  <a:ext uri="{0D108BD9-81ED-4DB2-BD59-A6C34878D82A}">
                    <a16:rowId xmlns:a16="http://schemas.microsoft.com/office/drawing/2014/main" val="7715079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Roboto Regular" pitchFamily="34" charset="-122"/>
                          <a:cs typeface="Roboto Regular" pitchFamily="34" charset="-120"/>
                        </a:rPr>
                        <a:t>Infections: Any grade, Gr </a:t>
                      </a:r>
                      <a:r>
                        <a:rPr lang="en-US" sz="1800" dirty="0">
                          <a:solidFill>
                            <a:srgbClr val="000000"/>
                          </a:solidFill>
                          <a:latin typeface="+mn-lt"/>
                          <a:ea typeface="Calibri" panose="020F0502020204030204" pitchFamily="34" charset="0"/>
                          <a:cs typeface="Calibri" panose="020F0502020204030204" pitchFamily="34" charset="0"/>
                        </a:rPr>
                        <a:t>≥</a:t>
                      </a:r>
                      <a:r>
                        <a:rPr lang="en-US" sz="1800" dirty="0">
                          <a:solidFill>
                            <a:srgbClr val="000000"/>
                          </a:solidFill>
                          <a:latin typeface="+mn-lt"/>
                          <a:ea typeface="Roboto Regular" pitchFamily="34" charset="-122"/>
                          <a:cs typeface="Roboto Regular" pitchFamily="34" charset="-120"/>
                        </a:rPr>
                        <a:t>3</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Roboto Regular" pitchFamily="34" charset="-122"/>
                          <a:cs typeface="Roboto Regular" pitchFamily="34" charset="-120"/>
                        </a:rPr>
                        <a:t>69%, 22%</a:t>
                      </a:r>
                      <a:endParaRPr lang="en-US"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Roboto Regular" pitchFamily="34" charset="-122"/>
                          <a:cs typeface="Roboto Regular" pitchFamily="34" charset="-120"/>
                        </a:rPr>
                        <a:t>59%; 23% </a:t>
                      </a:r>
                      <a:endParaRPr lang="en-US" dirty="0">
                        <a:latin typeface="+mn-lt"/>
                      </a:endParaRPr>
                    </a:p>
                  </a:txBody>
                  <a:tcPr/>
                </a:tc>
                <a:extLst>
                  <a:ext uri="{0D108BD9-81ED-4DB2-BD59-A6C34878D82A}">
                    <a16:rowId xmlns:a16="http://schemas.microsoft.com/office/drawing/2014/main" val="1049193848"/>
                  </a:ext>
                </a:extLst>
              </a:tr>
            </a:tbl>
          </a:graphicData>
        </a:graphic>
      </p:graphicFrame>
      <p:sp>
        <p:nvSpPr>
          <p:cNvPr id="4" name="Rectangle 3">
            <a:extLst>
              <a:ext uri="{FF2B5EF4-FFF2-40B4-BE49-F238E27FC236}">
                <a16:creationId xmlns:a16="http://schemas.microsoft.com/office/drawing/2014/main" id="{4283A911-FCC5-4581-8E62-64243FA23FD6}"/>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A760FC-0B86-4AFA-A4A5-4E6FF7073650}"/>
              </a:ext>
            </a:extLst>
          </p:cNvPr>
          <p:cNvSpPr txBox="1"/>
          <p:nvPr/>
        </p:nvSpPr>
        <p:spPr>
          <a:xfrm>
            <a:off x="5828305" y="71564"/>
            <a:ext cx="5748793" cy="461665"/>
          </a:xfrm>
          <a:prstGeom prst="rect">
            <a:avLst/>
          </a:prstGeom>
          <a:noFill/>
        </p:spPr>
        <p:txBody>
          <a:bodyPr wrap="square" rtlCol="0">
            <a:spAutoFit/>
          </a:bodyPr>
          <a:lstStyle/>
          <a:p>
            <a:pPr algn="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CAR 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65D894F-FE95-46F4-8E6B-0A52E7B46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32684" y="5551848"/>
            <a:ext cx="1664211" cy="558831"/>
          </a:xfrm>
          <a:prstGeom prst="rect">
            <a:avLst/>
          </a:prstGeom>
        </p:spPr>
      </p:pic>
      <p:sp>
        <p:nvSpPr>
          <p:cNvPr id="3" name="TextBox 2">
            <a:extLst>
              <a:ext uri="{FF2B5EF4-FFF2-40B4-BE49-F238E27FC236}">
                <a16:creationId xmlns:a16="http://schemas.microsoft.com/office/drawing/2014/main" id="{BB8B78E7-E7B2-A229-D226-81522E1AE435}"/>
              </a:ext>
            </a:extLst>
          </p:cNvPr>
          <p:cNvSpPr txBox="1"/>
          <p:nvPr/>
        </p:nvSpPr>
        <p:spPr>
          <a:xfrm>
            <a:off x="1" y="6285995"/>
            <a:ext cx="2753592" cy="523220"/>
          </a:xfrm>
          <a:prstGeom prst="rect">
            <a:avLst/>
          </a:prstGeom>
          <a:noFill/>
        </p:spPr>
        <p:txBody>
          <a:bodyPr wrap="square" rtlCol="0">
            <a:spAutoFit/>
          </a:bodyPr>
          <a:lstStyle/>
          <a:p>
            <a:r>
              <a:rPr lang="en-US" sz="1400" dirty="0" err="1"/>
              <a:t>Berdeja</a:t>
            </a:r>
            <a:r>
              <a:rPr lang="en-US" sz="1400" dirty="0"/>
              <a:t> et al. Lancet. Munshi et al. NEJM. 2021</a:t>
            </a:r>
          </a:p>
        </p:txBody>
      </p:sp>
    </p:spTree>
    <p:extLst>
      <p:ext uri="{BB962C8B-B14F-4D97-AF65-F5344CB8AC3E}">
        <p14:creationId xmlns:p14="http://schemas.microsoft.com/office/powerpoint/2010/main" val="3998797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614901" y="547644"/>
            <a:ext cx="10981993" cy="1085894"/>
          </a:xfrm>
        </p:spPr>
        <p:txBody>
          <a:bodyPr>
            <a:normAutofit/>
          </a:bodyPr>
          <a:lstStyle/>
          <a:p>
            <a:pPr algn="ctr"/>
            <a:r>
              <a:rPr lang="en-US" sz="4000" dirty="0">
                <a:solidFill>
                  <a:srgbClr val="004B84"/>
                </a:solidFill>
                <a:effectLst/>
                <a:cs typeface="Arial" panose="020B0604020202020204" pitchFamily="34" charset="0"/>
              </a:rPr>
              <a:t>Future: BCMA and non-BCMA Cellular </a:t>
            </a:r>
            <a:r>
              <a:rPr lang="en-US" sz="4000" dirty="0">
                <a:solidFill>
                  <a:srgbClr val="004B84"/>
                </a:solidFill>
                <a:cs typeface="Arial" panose="020B0604020202020204" pitchFamily="34" charset="0"/>
              </a:rPr>
              <a:t>T</a:t>
            </a:r>
            <a:r>
              <a:rPr lang="en-US" sz="4000" dirty="0">
                <a:solidFill>
                  <a:srgbClr val="004B84"/>
                </a:solidFill>
                <a:effectLst/>
                <a:cs typeface="Arial" panose="020B0604020202020204" pitchFamily="34" charset="0"/>
              </a:rPr>
              <a:t>herapy </a:t>
            </a:r>
            <a:r>
              <a:rPr lang="en-US" sz="4000" dirty="0">
                <a:solidFill>
                  <a:srgbClr val="004B84"/>
                </a:solidFill>
                <a:cs typeface="Arial" panose="020B0604020202020204" pitchFamily="34" charset="0"/>
              </a:rPr>
              <a:t>E</a:t>
            </a:r>
            <a:r>
              <a:rPr lang="en-US" sz="4000" dirty="0">
                <a:solidFill>
                  <a:srgbClr val="004B84"/>
                </a:solidFill>
                <a:effectLst/>
                <a:cs typeface="Arial" panose="020B0604020202020204" pitchFamily="34" charset="0"/>
              </a:rPr>
              <a:t>ra</a:t>
            </a:r>
            <a:endParaRPr lang="en-US" sz="4000" dirty="0">
              <a:solidFill>
                <a:srgbClr val="004B84"/>
              </a:solidFill>
            </a:endParaRPr>
          </a:p>
        </p:txBody>
      </p:sp>
      <p:graphicFrame>
        <p:nvGraphicFramePr>
          <p:cNvPr id="8" name="Content Placeholder 7">
            <a:extLst>
              <a:ext uri="{FF2B5EF4-FFF2-40B4-BE49-F238E27FC236}">
                <a16:creationId xmlns:a16="http://schemas.microsoft.com/office/drawing/2014/main" id="{7D034093-5B0C-9A15-4289-3B1AFCE0CAEF}"/>
              </a:ext>
            </a:extLst>
          </p:cNvPr>
          <p:cNvGraphicFramePr>
            <a:graphicFrameLocks noGrp="1"/>
          </p:cNvGraphicFramePr>
          <p:nvPr>
            <p:ph idx="1"/>
            <p:extLst>
              <p:ext uri="{D42A27DB-BD31-4B8C-83A1-F6EECF244321}">
                <p14:modId xmlns:p14="http://schemas.microsoft.com/office/powerpoint/2010/main" val="3728999"/>
              </p:ext>
            </p:extLst>
          </p:nvPr>
        </p:nvGraphicFramePr>
        <p:xfrm>
          <a:off x="614900" y="1825625"/>
          <a:ext cx="1136466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4283A911-FCC5-4581-8E62-64243FA23FD6}"/>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A760FC-0B86-4AFA-A4A5-4E6FF7073650}"/>
              </a:ext>
            </a:extLst>
          </p:cNvPr>
          <p:cNvSpPr txBox="1"/>
          <p:nvPr/>
        </p:nvSpPr>
        <p:spPr>
          <a:xfrm>
            <a:off x="5828305" y="71564"/>
            <a:ext cx="5748793" cy="461665"/>
          </a:xfrm>
          <a:prstGeom prst="rect">
            <a:avLst/>
          </a:prstGeom>
          <a:noFill/>
        </p:spPr>
        <p:txBody>
          <a:bodyPr wrap="square" rtlCol="0">
            <a:spAutoFit/>
          </a:bodyPr>
          <a:lstStyle/>
          <a:p>
            <a:pPr algn="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CAR 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65D894F-FE95-46F4-8E6B-0A52E7B4603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932684" y="5551848"/>
            <a:ext cx="1664211" cy="558831"/>
          </a:xfrm>
          <a:prstGeom prst="rect">
            <a:avLst/>
          </a:prstGeom>
        </p:spPr>
      </p:pic>
    </p:spTree>
    <p:extLst>
      <p:ext uri="{BB962C8B-B14F-4D97-AF65-F5344CB8AC3E}">
        <p14:creationId xmlns:p14="http://schemas.microsoft.com/office/powerpoint/2010/main" val="3838424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714580" y="511551"/>
            <a:ext cx="10735234" cy="1085894"/>
          </a:xfrm>
        </p:spPr>
        <p:txBody>
          <a:bodyPr>
            <a:noAutofit/>
          </a:bodyPr>
          <a:lstStyle/>
          <a:p>
            <a:pPr algn="ctr"/>
            <a:r>
              <a:rPr lang="en-US" sz="4000" dirty="0">
                <a:solidFill>
                  <a:srgbClr val="004B84"/>
                </a:solidFill>
              </a:rPr>
              <a:t>Earlier Lines: KarMMA-3, Ide-</a:t>
            </a:r>
            <a:r>
              <a:rPr lang="en-US" sz="4000" dirty="0" err="1">
                <a:solidFill>
                  <a:srgbClr val="004B84"/>
                </a:solidFill>
              </a:rPr>
              <a:t>cel</a:t>
            </a:r>
            <a:endParaRPr lang="en-US" sz="4000" dirty="0">
              <a:solidFill>
                <a:srgbClr val="004B84"/>
              </a:solidFill>
            </a:endParaRPr>
          </a:p>
        </p:txBody>
      </p:sp>
      <p:sp>
        <p:nvSpPr>
          <p:cNvPr id="3" name="Content Placeholder 2">
            <a:extLst>
              <a:ext uri="{FF2B5EF4-FFF2-40B4-BE49-F238E27FC236}">
                <a16:creationId xmlns:a16="http://schemas.microsoft.com/office/drawing/2014/main" id="{373B9361-73DD-40C1-AE4E-A40DE68FD192}"/>
              </a:ext>
            </a:extLst>
          </p:cNvPr>
          <p:cNvSpPr>
            <a:spLocks noGrp="1"/>
          </p:cNvSpPr>
          <p:nvPr>
            <p:ph idx="1"/>
          </p:nvPr>
        </p:nvSpPr>
        <p:spPr>
          <a:xfrm>
            <a:off x="618566" y="1608496"/>
            <a:ext cx="5477433" cy="4696080"/>
          </a:xfrm>
        </p:spPr>
        <p:txBody>
          <a:bodyPr>
            <a:normAutofit/>
          </a:bodyPr>
          <a:lstStyle/>
          <a:p>
            <a:pPr marL="0" lvl="0" indent="0">
              <a:buNone/>
            </a:pPr>
            <a:endParaRPr lang="en-US" sz="2400" dirty="0">
              <a:solidFill>
                <a:schemeClr val="tx1">
                  <a:lumMod val="95000"/>
                  <a:lumOff val="5000"/>
                </a:schemeClr>
              </a:solidFill>
            </a:endParaRPr>
          </a:p>
          <a:p>
            <a:pPr marL="285750" lvl="0" indent="-285750"/>
            <a:endParaRPr lang="en-US" sz="2600" dirty="0">
              <a:solidFill>
                <a:schemeClr val="tx2"/>
              </a:solidFill>
            </a:endParaRPr>
          </a:p>
          <a:p>
            <a:pPr lvl="0"/>
            <a:endParaRPr lang="en-US" sz="2400" dirty="0">
              <a:solidFill>
                <a:schemeClr val="tx2"/>
              </a:solidFill>
            </a:endParaRPr>
          </a:p>
          <a:p>
            <a:pPr marL="0" indent="0">
              <a:buNone/>
            </a:pPr>
            <a:endParaRPr lang="en-US" dirty="0"/>
          </a:p>
        </p:txBody>
      </p:sp>
      <p:grpSp>
        <p:nvGrpSpPr>
          <p:cNvPr id="8" name="Group 7">
            <a:extLst>
              <a:ext uri="{FF2B5EF4-FFF2-40B4-BE49-F238E27FC236}">
                <a16:creationId xmlns:a16="http://schemas.microsoft.com/office/drawing/2014/main" id="{E6C8BA9C-3910-A9D8-8378-49DD2ED71BDB}"/>
              </a:ext>
            </a:extLst>
          </p:cNvPr>
          <p:cNvGrpSpPr/>
          <p:nvPr/>
        </p:nvGrpSpPr>
        <p:grpSpPr>
          <a:xfrm>
            <a:off x="0" y="-1"/>
            <a:ext cx="12192000" cy="535048"/>
            <a:chOff x="0" y="-1"/>
            <a:chExt cx="12192000" cy="535048"/>
          </a:xfrm>
        </p:grpSpPr>
        <p:sp>
          <p:nvSpPr>
            <p:cNvPr id="10" name="Rectangle 9">
              <a:extLst>
                <a:ext uri="{FF2B5EF4-FFF2-40B4-BE49-F238E27FC236}">
                  <a16:creationId xmlns:a16="http://schemas.microsoft.com/office/drawing/2014/main" id="{B965EDB5-CF52-694C-2ED6-1D1F1CE30311}"/>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F44B180-B192-85A4-381C-3F2BEA83BE52}"/>
                </a:ext>
              </a:extLst>
            </p:cNvPr>
            <p:cNvSpPr txBox="1"/>
            <p:nvPr/>
          </p:nvSpPr>
          <p:spPr>
            <a:xfrm>
              <a:off x="5999987" y="54072"/>
              <a:ext cx="5748793" cy="461665"/>
            </a:xfrm>
            <a:prstGeom prst="rect">
              <a:avLst/>
            </a:prstGeom>
            <a:noFill/>
          </p:spPr>
          <p:txBody>
            <a:bodyPr wrap="square" rtlCol="0">
              <a:spAutoFit/>
            </a:bodyPr>
            <a:lstStyle/>
            <a:p>
              <a:pPr algn="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CAR 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pic>
        <p:nvPicPr>
          <p:cNvPr id="13" name="Picture 12">
            <a:extLst>
              <a:ext uri="{FF2B5EF4-FFF2-40B4-BE49-F238E27FC236}">
                <a16:creationId xmlns:a16="http://schemas.microsoft.com/office/drawing/2014/main" id="{78D9D1FE-F74F-3327-8819-913E2ABCBF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25182" y="6021421"/>
            <a:ext cx="1376204" cy="462120"/>
          </a:xfrm>
          <a:prstGeom prst="rect">
            <a:avLst/>
          </a:prstGeom>
        </p:spPr>
      </p:pic>
      <p:graphicFrame>
        <p:nvGraphicFramePr>
          <p:cNvPr id="6" name="Content Placeholder 9">
            <a:extLst>
              <a:ext uri="{FF2B5EF4-FFF2-40B4-BE49-F238E27FC236}">
                <a16:creationId xmlns:a16="http://schemas.microsoft.com/office/drawing/2014/main" id="{C909DF67-ADCD-7F29-D81B-D1ECB1592852}"/>
              </a:ext>
            </a:extLst>
          </p:cNvPr>
          <p:cNvGraphicFramePr>
            <a:graphicFrameLocks/>
          </p:cNvGraphicFramePr>
          <p:nvPr>
            <p:extLst>
              <p:ext uri="{D42A27DB-BD31-4B8C-83A1-F6EECF244321}">
                <p14:modId xmlns:p14="http://schemas.microsoft.com/office/powerpoint/2010/main" val="900085514"/>
              </p:ext>
            </p:extLst>
          </p:nvPr>
        </p:nvGraphicFramePr>
        <p:xfrm>
          <a:off x="4877868" y="1422702"/>
          <a:ext cx="3200065" cy="5011892"/>
        </p:xfrm>
        <a:graphic>
          <a:graphicData uri="http://schemas.openxmlformats.org/drawingml/2006/table">
            <a:tbl>
              <a:tblPr firstRow="1" bandRow="1">
                <a:effectLst/>
                <a:tableStyleId>{BC89EF96-8CEA-46FF-86C4-4CE0E7609802}</a:tableStyleId>
              </a:tblPr>
              <a:tblGrid>
                <a:gridCol w="1086420">
                  <a:extLst>
                    <a:ext uri="{9D8B030D-6E8A-4147-A177-3AD203B41FA5}">
                      <a16:colId xmlns:a16="http://schemas.microsoft.com/office/drawing/2014/main" val="2411304506"/>
                    </a:ext>
                  </a:extLst>
                </a:gridCol>
                <a:gridCol w="2113645">
                  <a:extLst>
                    <a:ext uri="{9D8B030D-6E8A-4147-A177-3AD203B41FA5}">
                      <a16:colId xmlns:a16="http://schemas.microsoft.com/office/drawing/2014/main" val="3813248186"/>
                    </a:ext>
                  </a:extLst>
                </a:gridCol>
              </a:tblGrid>
              <a:tr h="613094">
                <a:tc>
                  <a:txBody>
                    <a:bodyPr/>
                    <a:lstStyle/>
                    <a:p>
                      <a:r>
                        <a:rPr lang="en-US" sz="1600" dirty="0">
                          <a:solidFill>
                            <a:schemeClr val="bg1"/>
                          </a:solidFill>
                        </a:rPr>
                        <a:t>Response</a:t>
                      </a:r>
                    </a:p>
                  </a:txBody>
                  <a:tcPr>
                    <a:solidFill>
                      <a:srgbClr val="004B84"/>
                    </a:solidFill>
                  </a:tcPr>
                </a:tc>
                <a:tc>
                  <a:txBody>
                    <a:bodyPr/>
                    <a:lstStyle/>
                    <a:p>
                      <a:r>
                        <a:rPr lang="en-US" sz="1600" dirty="0">
                          <a:solidFill>
                            <a:schemeClr val="bg1"/>
                          </a:solidFill>
                        </a:rPr>
                        <a:t>Ide-</a:t>
                      </a:r>
                      <a:r>
                        <a:rPr lang="en-US" sz="1600" dirty="0" err="1">
                          <a:solidFill>
                            <a:schemeClr val="bg1"/>
                          </a:solidFill>
                        </a:rPr>
                        <a:t>cel</a:t>
                      </a:r>
                      <a:r>
                        <a:rPr lang="en-US" sz="1600" dirty="0">
                          <a:solidFill>
                            <a:schemeClr val="bg1"/>
                          </a:solidFill>
                        </a:rPr>
                        <a:t> vs SOC</a:t>
                      </a:r>
                    </a:p>
                  </a:txBody>
                  <a:tcPr>
                    <a:solidFill>
                      <a:srgbClr val="004B84"/>
                    </a:solidFill>
                  </a:tcPr>
                </a:tc>
                <a:extLst>
                  <a:ext uri="{0D108BD9-81ED-4DB2-BD59-A6C34878D82A}">
                    <a16:rowId xmlns:a16="http://schemas.microsoft.com/office/drawing/2014/main" val="4245141394"/>
                  </a:ext>
                </a:extLst>
              </a:tr>
              <a:tr h="870895">
                <a:tc>
                  <a:txBody>
                    <a:bodyPr/>
                    <a:lstStyle/>
                    <a:p>
                      <a:r>
                        <a:rPr lang="en-US" sz="1600" dirty="0">
                          <a:solidFill>
                            <a:schemeClr val="tx1"/>
                          </a:solidFill>
                          <a:latin typeface="+mn-lt"/>
                        </a:rPr>
                        <a:t>ORR (PR or better)</a:t>
                      </a:r>
                    </a:p>
                  </a:txBody>
                  <a:tcPr/>
                </a:tc>
                <a:tc>
                  <a:txBody>
                    <a:bodyPr/>
                    <a:lstStyle/>
                    <a:p>
                      <a:r>
                        <a:rPr lang="en-US" sz="1600" dirty="0">
                          <a:solidFill>
                            <a:schemeClr val="tx1"/>
                          </a:solidFill>
                          <a:latin typeface="+mn-lt"/>
                        </a:rPr>
                        <a:t>71% vs 42% </a:t>
                      </a:r>
                    </a:p>
                  </a:txBody>
                  <a:tcPr/>
                </a:tc>
                <a:extLst>
                  <a:ext uri="{0D108BD9-81ED-4DB2-BD59-A6C34878D82A}">
                    <a16:rowId xmlns:a16="http://schemas.microsoft.com/office/drawing/2014/main" val="53471329"/>
                  </a:ext>
                </a:extLst>
              </a:tr>
              <a:tr h="1031329">
                <a:tc>
                  <a:txBody>
                    <a:bodyPr/>
                    <a:lstStyle/>
                    <a:p>
                      <a:r>
                        <a:rPr lang="en-US" sz="1600" b="0" dirty="0">
                          <a:solidFill>
                            <a:schemeClr val="tx1"/>
                          </a:solidFill>
                          <a:latin typeface="+mn-lt"/>
                        </a:rPr>
                        <a:t>Best response CR or </a:t>
                      </a:r>
                      <a:r>
                        <a:rPr lang="en-US" sz="1600" b="0" dirty="0" err="1">
                          <a:solidFill>
                            <a:schemeClr val="tx1"/>
                          </a:solidFill>
                          <a:latin typeface="+mn-lt"/>
                        </a:rPr>
                        <a:t>sCR</a:t>
                      </a:r>
                      <a:endParaRPr lang="en-US" sz="1600" b="0" dirty="0">
                        <a:solidFill>
                          <a:schemeClr val="tx1"/>
                        </a:solidFill>
                        <a:latin typeface="+mn-lt"/>
                      </a:endParaRPr>
                    </a:p>
                  </a:txBody>
                  <a:tcPr/>
                </a:tc>
                <a:tc>
                  <a:txBody>
                    <a:bodyPr/>
                    <a:lstStyle/>
                    <a:p>
                      <a:r>
                        <a:rPr lang="en-US" sz="1600" b="0" dirty="0">
                          <a:solidFill>
                            <a:schemeClr val="tx1"/>
                          </a:solidFill>
                          <a:latin typeface="+mn-lt"/>
                        </a:rPr>
                        <a:t>39% vs 5%</a:t>
                      </a:r>
                    </a:p>
                  </a:txBody>
                  <a:tcPr/>
                </a:tc>
                <a:extLst>
                  <a:ext uri="{0D108BD9-81ED-4DB2-BD59-A6C34878D82A}">
                    <a16:rowId xmlns:a16="http://schemas.microsoft.com/office/drawing/2014/main" val="4282237735"/>
                  </a:ext>
                </a:extLst>
              </a:tr>
              <a:tr h="725750">
                <a:tc>
                  <a:txBody>
                    <a:bodyPr/>
                    <a:lstStyle/>
                    <a:p>
                      <a:pPr lvl="0">
                        <a:buNone/>
                      </a:pPr>
                      <a:r>
                        <a:rPr lang="en-US" sz="1600" b="0" dirty="0">
                          <a:solidFill>
                            <a:schemeClr val="tx1"/>
                          </a:solidFill>
                          <a:latin typeface="+mn-lt"/>
                        </a:rPr>
                        <a:t>Median DOR</a:t>
                      </a:r>
                    </a:p>
                  </a:txBody>
                  <a:tcPr/>
                </a:tc>
                <a:tc>
                  <a:txBody>
                    <a:bodyPr/>
                    <a:lstStyle/>
                    <a:p>
                      <a:pPr lvl="0">
                        <a:buNone/>
                      </a:pPr>
                      <a:r>
                        <a:rPr lang="en-US" sz="1600" b="0" dirty="0">
                          <a:solidFill>
                            <a:schemeClr val="tx1"/>
                          </a:solidFill>
                          <a:latin typeface="+mn-lt"/>
                        </a:rPr>
                        <a:t>14.8mo vs 9.7 </a:t>
                      </a:r>
                      <a:r>
                        <a:rPr lang="en-US" sz="1600" b="0" dirty="0" err="1">
                          <a:solidFill>
                            <a:schemeClr val="tx1"/>
                          </a:solidFill>
                          <a:latin typeface="+mn-lt"/>
                        </a:rPr>
                        <a:t>mo</a:t>
                      </a:r>
                      <a:endParaRPr lang="en-US" sz="1600" b="0" dirty="0">
                        <a:solidFill>
                          <a:schemeClr val="tx1"/>
                        </a:solidFill>
                        <a:latin typeface="+mn-lt"/>
                      </a:endParaRPr>
                    </a:p>
                  </a:txBody>
                  <a:tcPr/>
                </a:tc>
                <a:extLst>
                  <a:ext uri="{0D108BD9-81ED-4DB2-BD59-A6C34878D82A}">
                    <a16:rowId xmlns:a16="http://schemas.microsoft.com/office/drawing/2014/main" val="594703682"/>
                  </a:ext>
                </a:extLst>
              </a:tr>
              <a:tr h="522537">
                <a:tc>
                  <a:txBody>
                    <a:bodyPr/>
                    <a:lstStyle/>
                    <a:p>
                      <a:r>
                        <a:rPr lang="en-US" sz="1600" b="0" dirty="0">
                          <a:solidFill>
                            <a:schemeClr val="tx1"/>
                          </a:solidFill>
                          <a:latin typeface="+mn-lt"/>
                        </a:rPr>
                        <a:t>MRD neg </a:t>
                      </a:r>
                    </a:p>
                  </a:txBody>
                  <a:tcPr/>
                </a:tc>
                <a:tc>
                  <a:txBody>
                    <a:bodyPr/>
                    <a:lstStyle/>
                    <a:p>
                      <a:r>
                        <a:rPr lang="en-US" sz="1600" b="0" dirty="0">
                          <a:solidFill>
                            <a:schemeClr val="tx1"/>
                          </a:solidFill>
                          <a:latin typeface="+mn-lt"/>
                        </a:rPr>
                        <a:t>20% vs 1% (3 </a:t>
                      </a:r>
                      <a:r>
                        <a:rPr lang="en-US" sz="1600" b="0" dirty="0" err="1">
                          <a:solidFill>
                            <a:schemeClr val="tx1"/>
                          </a:solidFill>
                          <a:latin typeface="+mn-lt"/>
                        </a:rPr>
                        <a:t>mo</a:t>
                      </a:r>
                      <a:r>
                        <a:rPr lang="en-US" sz="1600" b="0" dirty="0">
                          <a:solidFill>
                            <a:schemeClr val="tx1"/>
                          </a:solidFill>
                          <a:latin typeface="+mn-lt"/>
                        </a:rPr>
                        <a:t>)</a:t>
                      </a:r>
                    </a:p>
                  </a:txBody>
                  <a:tcPr/>
                </a:tc>
                <a:extLst>
                  <a:ext uri="{0D108BD9-81ED-4DB2-BD59-A6C34878D82A}">
                    <a16:rowId xmlns:a16="http://schemas.microsoft.com/office/drawing/2014/main" val="1124045211"/>
                  </a:ext>
                </a:extLst>
              </a:tr>
              <a:tr h="725750">
                <a:tc>
                  <a:txBody>
                    <a:bodyPr/>
                    <a:lstStyle/>
                    <a:p>
                      <a:r>
                        <a:rPr lang="en-US" sz="1600" b="0" dirty="0">
                          <a:solidFill>
                            <a:schemeClr val="tx1"/>
                          </a:solidFill>
                          <a:latin typeface="+mn-lt"/>
                        </a:rPr>
                        <a:t>Median PFS</a:t>
                      </a:r>
                    </a:p>
                  </a:txBody>
                  <a:tcPr/>
                </a:tc>
                <a:tc>
                  <a:txBody>
                    <a:bodyPr/>
                    <a:lstStyle/>
                    <a:p>
                      <a:r>
                        <a:rPr lang="en-US" sz="1600" b="0" dirty="0">
                          <a:solidFill>
                            <a:schemeClr val="tx1"/>
                          </a:solidFill>
                          <a:latin typeface="+mn-lt"/>
                        </a:rPr>
                        <a:t>13.3 vs 4.4 </a:t>
                      </a:r>
                      <a:r>
                        <a:rPr lang="en-US" sz="1600" b="0" dirty="0" err="1">
                          <a:solidFill>
                            <a:schemeClr val="tx1"/>
                          </a:solidFill>
                          <a:latin typeface="+mn-lt"/>
                        </a:rPr>
                        <a:t>mo</a:t>
                      </a:r>
                      <a:endParaRPr lang="en-US" sz="1600" b="0" dirty="0">
                        <a:solidFill>
                          <a:schemeClr val="tx1"/>
                        </a:solidFill>
                        <a:latin typeface="+mn-lt"/>
                      </a:endParaRPr>
                    </a:p>
                  </a:txBody>
                  <a:tcPr/>
                </a:tc>
                <a:extLst>
                  <a:ext uri="{0D108BD9-81ED-4DB2-BD59-A6C34878D82A}">
                    <a16:rowId xmlns:a16="http://schemas.microsoft.com/office/drawing/2014/main" val="2451908049"/>
                  </a:ext>
                </a:extLst>
              </a:tr>
              <a:tr h="522537">
                <a:tc>
                  <a:txBody>
                    <a:bodyPr/>
                    <a:lstStyle/>
                    <a:p>
                      <a:pPr lvl="0">
                        <a:buNone/>
                      </a:pPr>
                      <a:r>
                        <a:rPr lang="en-US" sz="1600" b="0" dirty="0">
                          <a:solidFill>
                            <a:schemeClr val="tx1"/>
                          </a:solidFill>
                          <a:latin typeface="+mn-lt"/>
                        </a:rPr>
                        <a:t>12 </a:t>
                      </a:r>
                      <a:r>
                        <a:rPr lang="en-US" sz="1600" b="0" dirty="0" err="1">
                          <a:solidFill>
                            <a:schemeClr val="tx1"/>
                          </a:solidFill>
                          <a:latin typeface="+mn-lt"/>
                        </a:rPr>
                        <a:t>mo</a:t>
                      </a:r>
                      <a:r>
                        <a:rPr lang="en-US" sz="1600" b="0" dirty="0">
                          <a:solidFill>
                            <a:schemeClr val="tx1"/>
                          </a:solidFill>
                          <a:latin typeface="+mn-lt"/>
                        </a:rPr>
                        <a:t> PFS</a:t>
                      </a:r>
                    </a:p>
                  </a:txBody>
                  <a:tcPr/>
                </a:tc>
                <a:tc>
                  <a:txBody>
                    <a:bodyPr/>
                    <a:lstStyle/>
                    <a:p>
                      <a:pPr lvl="0">
                        <a:buNone/>
                      </a:pPr>
                      <a:r>
                        <a:rPr lang="en-US" sz="1600" b="0" dirty="0">
                          <a:solidFill>
                            <a:schemeClr val="tx1"/>
                          </a:solidFill>
                          <a:latin typeface="+mn-lt"/>
                        </a:rPr>
                        <a:t>55% vs 30%</a:t>
                      </a:r>
                    </a:p>
                  </a:txBody>
                  <a:tcPr/>
                </a:tc>
                <a:extLst>
                  <a:ext uri="{0D108BD9-81ED-4DB2-BD59-A6C34878D82A}">
                    <a16:rowId xmlns:a16="http://schemas.microsoft.com/office/drawing/2014/main" val="940294489"/>
                  </a:ext>
                </a:extLst>
              </a:tr>
            </a:tbl>
          </a:graphicData>
        </a:graphic>
      </p:graphicFrame>
      <p:graphicFrame>
        <p:nvGraphicFramePr>
          <p:cNvPr id="4" name="Table 3">
            <a:extLst>
              <a:ext uri="{FF2B5EF4-FFF2-40B4-BE49-F238E27FC236}">
                <a16:creationId xmlns:a16="http://schemas.microsoft.com/office/drawing/2014/main" id="{CEA96A2A-95E8-DBAB-1D03-8E5AA3624332}"/>
              </a:ext>
            </a:extLst>
          </p:cNvPr>
          <p:cNvGraphicFramePr>
            <a:graphicFrameLocks noGrp="1"/>
          </p:cNvGraphicFramePr>
          <p:nvPr>
            <p:extLst>
              <p:ext uri="{D42A27DB-BD31-4B8C-83A1-F6EECF244321}">
                <p14:modId xmlns:p14="http://schemas.microsoft.com/office/powerpoint/2010/main" val="2489144466"/>
              </p:ext>
            </p:extLst>
          </p:nvPr>
        </p:nvGraphicFramePr>
        <p:xfrm>
          <a:off x="236664" y="1422702"/>
          <a:ext cx="4574011" cy="5011895"/>
        </p:xfrm>
        <a:graphic>
          <a:graphicData uri="http://schemas.openxmlformats.org/drawingml/2006/table">
            <a:tbl>
              <a:tblPr firstRow="1" bandRow="1">
                <a:tableStyleId>{E8034E78-7F5D-4C2E-B375-FC64B27BC917}</a:tableStyleId>
              </a:tblPr>
              <a:tblGrid>
                <a:gridCol w="1344763">
                  <a:extLst>
                    <a:ext uri="{9D8B030D-6E8A-4147-A177-3AD203B41FA5}">
                      <a16:colId xmlns:a16="http://schemas.microsoft.com/office/drawing/2014/main" val="4047805853"/>
                    </a:ext>
                  </a:extLst>
                </a:gridCol>
                <a:gridCol w="3229248">
                  <a:extLst>
                    <a:ext uri="{9D8B030D-6E8A-4147-A177-3AD203B41FA5}">
                      <a16:colId xmlns:a16="http://schemas.microsoft.com/office/drawing/2014/main" val="604959162"/>
                    </a:ext>
                  </a:extLst>
                </a:gridCol>
              </a:tblGrid>
              <a:tr h="511776">
                <a:tc gridSpan="2">
                  <a:txBody>
                    <a:bodyPr/>
                    <a:lstStyle/>
                    <a:p>
                      <a:pPr algn="ctr"/>
                      <a:r>
                        <a:rPr lang="en-US" dirty="0"/>
                        <a:t>KarMMa-3 (Ide-</a:t>
                      </a:r>
                      <a:r>
                        <a:rPr lang="en-US" dirty="0" err="1"/>
                        <a:t>cel</a:t>
                      </a:r>
                      <a:r>
                        <a:rPr lang="en-US" dirty="0"/>
                        <a:t> vs SOC)</a:t>
                      </a:r>
                    </a:p>
                  </a:txBody>
                  <a:tcPr/>
                </a:tc>
                <a:tc hMerge="1">
                  <a:txBody>
                    <a:bodyPr/>
                    <a:lstStyle/>
                    <a:p>
                      <a:r>
                        <a:rPr lang="en-US" dirty="0"/>
                        <a:t>KarMMa-3 (ide-</a:t>
                      </a:r>
                      <a:r>
                        <a:rPr lang="en-US" dirty="0" err="1"/>
                        <a:t>cel</a:t>
                      </a:r>
                      <a:r>
                        <a:rPr lang="en-US" dirty="0"/>
                        <a:t> vs SOC)</a:t>
                      </a:r>
                    </a:p>
                  </a:txBody>
                  <a:tcPr/>
                </a:tc>
                <a:extLst>
                  <a:ext uri="{0D108BD9-81ED-4DB2-BD59-A6C34878D82A}">
                    <a16:rowId xmlns:a16="http://schemas.microsoft.com/office/drawing/2014/main" val="1439095785"/>
                  </a:ext>
                </a:extLst>
              </a:tr>
              <a:tr h="864066">
                <a:tc>
                  <a:txBody>
                    <a:bodyPr/>
                    <a:lstStyle/>
                    <a:p>
                      <a:r>
                        <a:rPr lang="en-US" sz="1600" dirty="0">
                          <a:solidFill>
                            <a:sysClr val="windowText" lastClr="000000"/>
                          </a:solidFill>
                        </a:rPr>
                        <a:t>Design</a:t>
                      </a:r>
                    </a:p>
                  </a:txBody>
                  <a:tcPr/>
                </a:tc>
                <a:tc>
                  <a:txBody>
                    <a:bodyPr/>
                    <a:lstStyle/>
                    <a:p>
                      <a:r>
                        <a:rPr lang="en-US" sz="1600" dirty="0">
                          <a:solidFill>
                            <a:sysClr val="windowText" lastClr="000000"/>
                          </a:solidFill>
                        </a:rPr>
                        <a:t>Randomized Ph 3, 2-4 prior LOT, triple exposed, refractory to last therapy. </a:t>
                      </a:r>
                    </a:p>
                  </a:txBody>
                  <a:tcPr/>
                </a:tc>
                <a:extLst>
                  <a:ext uri="{0D108BD9-81ED-4DB2-BD59-A6C34878D82A}">
                    <a16:rowId xmlns:a16="http://schemas.microsoft.com/office/drawing/2014/main" val="4121886917"/>
                  </a:ext>
                </a:extLst>
              </a:tr>
              <a:tr h="469128">
                <a:tc>
                  <a:txBody>
                    <a:bodyPr/>
                    <a:lstStyle/>
                    <a:p>
                      <a:r>
                        <a:rPr lang="en-US" sz="1600" dirty="0">
                          <a:solidFill>
                            <a:sysClr val="windowText" lastClr="000000"/>
                          </a:solidFill>
                        </a:rPr>
                        <a:t>Pts Enrolled</a:t>
                      </a:r>
                    </a:p>
                  </a:txBody>
                  <a:tcPr/>
                </a:tc>
                <a:tc>
                  <a:txBody>
                    <a:bodyPr/>
                    <a:lstStyle/>
                    <a:p>
                      <a:pPr lvl="0">
                        <a:buNone/>
                      </a:pPr>
                      <a:r>
                        <a:rPr lang="en-US" sz="1600" dirty="0">
                          <a:solidFill>
                            <a:sysClr val="windowText" lastClr="000000"/>
                          </a:solidFill>
                        </a:rPr>
                        <a:t>381 pts (2:1 randomization)</a:t>
                      </a:r>
                    </a:p>
                  </a:txBody>
                  <a:tcPr/>
                </a:tc>
                <a:extLst>
                  <a:ext uri="{0D108BD9-81ED-4DB2-BD59-A6C34878D82A}">
                    <a16:rowId xmlns:a16="http://schemas.microsoft.com/office/drawing/2014/main" val="2941701037"/>
                  </a:ext>
                </a:extLst>
              </a:tr>
              <a:tr h="469128">
                <a:tc>
                  <a:txBody>
                    <a:bodyPr/>
                    <a:lstStyle/>
                    <a:p>
                      <a:r>
                        <a:rPr lang="en-US" sz="1600" dirty="0">
                          <a:solidFill>
                            <a:sysClr val="windowText" lastClr="000000"/>
                          </a:solidFill>
                        </a:rPr>
                        <a:t>SOC</a:t>
                      </a:r>
                    </a:p>
                  </a:txBody>
                  <a:tcPr/>
                </a:tc>
                <a:tc>
                  <a:txBody>
                    <a:bodyPr/>
                    <a:lstStyle/>
                    <a:p>
                      <a:pPr lvl="0">
                        <a:buNone/>
                      </a:pPr>
                      <a:r>
                        <a:rPr lang="en-US" sz="1600" dirty="0" err="1">
                          <a:solidFill>
                            <a:sysClr val="windowText" lastClr="000000"/>
                          </a:solidFill>
                        </a:rPr>
                        <a:t>DPd</a:t>
                      </a:r>
                      <a:r>
                        <a:rPr lang="en-US" sz="1600" dirty="0">
                          <a:solidFill>
                            <a:sysClr val="windowText" lastClr="000000"/>
                          </a:solidFill>
                        </a:rPr>
                        <a:t>, </a:t>
                      </a:r>
                      <a:r>
                        <a:rPr lang="en-US" sz="1600" dirty="0" err="1">
                          <a:solidFill>
                            <a:sysClr val="windowText" lastClr="000000"/>
                          </a:solidFill>
                        </a:rPr>
                        <a:t>DVd</a:t>
                      </a:r>
                      <a:r>
                        <a:rPr lang="en-US" sz="1600" dirty="0">
                          <a:solidFill>
                            <a:sysClr val="windowText" lastClr="000000"/>
                          </a:solidFill>
                        </a:rPr>
                        <a:t>, </a:t>
                      </a:r>
                      <a:r>
                        <a:rPr lang="en-US" sz="1600" dirty="0" err="1">
                          <a:solidFill>
                            <a:sysClr val="windowText" lastClr="000000"/>
                          </a:solidFill>
                        </a:rPr>
                        <a:t>ixa</a:t>
                      </a:r>
                      <a:r>
                        <a:rPr lang="en-US" sz="1600" dirty="0">
                          <a:solidFill>
                            <a:sysClr val="windowText" lastClr="000000"/>
                          </a:solidFill>
                        </a:rPr>
                        <a:t>-RD, </a:t>
                      </a:r>
                      <a:r>
                        <a:rPr lang="en-US" sz="1600" dirty="0" err="1">
                          <a:solidFill>
                            <a:sysClr val="windowText" lastClr="000000"/>
                          </a:solidFill>
                        </a:rPr>
                        <a:t>Kd</a:t>
                      </a:r>
                      <a:r>
                        <a:rPr lang="en-US" sz="1600" dirty="0">
                          <a:solidFill>
                            <a:sysClr val="windowText" lastClr="000000"/>
                          </a:solidFill>
                        </a:rPr>
                        <a:t> or Elo-Pd </a:t>
                      </a:r>
                    </a:p>
                  </a:txBody>
                  <a:tcPr/>
                </a:tc>
                <a:extLst>
                  <a:ext uri="{0D108BD9-81ED-4DB2-BD59-A6C34878D82A}">
                    <a16:rowId xmlns:a16="http://schemas.microsoft.com/office/drawing/2014/main" val="4186590898"/>
                  </a:ext>
                </a:extLst>
              </a:tr>
              <a:tr h="810311">
                <a:tc>
                  <a:txBody>
                    <a:bodyPr/>
                    <a:lstStyle/>
                    <a:p>
                      <a:r>
                        <a:rPr lang="en-US" sz="1600" dirty="0">
                          <a:solidFill>
                            <a:sysClr val="windowText" lastClr="000000"/>
                          </a:solidFill>
                        </a:rPr>
                        <a:t>High Risk Cytogenetics</a:t>
                      </a:r>
                    </a:p>
                  </a:txBody>
                  <a:tcPr/>
                </a:tc>
                <a:tc>
                  <a:txBody>
                    <a:bodyPr/>
                    <a:lstStyle/>
                    <a:p>
                      <a:r>
                        <a:rPr lang="en-US" sz="1600" dirty="0">
                          <a:solidFill>
                            <a:sysClr val="windowText" lastClr="000000"/>
                          </a:solidFill>
                        </a:rPr>
                        <a:t>42% vs 46% </a:t>
                      </a:r>
                    </a:p>
                  </a:txBody>
                  <a:tcPr/>
                </a:tc>
                <a:extLst>
                  <a:ext uri="{0D108BD9-81ED-4DB2-BD59-A6C34878D82A}">
                    <a16:rowId xmlns:a16="http://schemas.microsoft.com/office/drawing/2014/main" val="2488259468"/>
                  </a:ext>
                </a:extLst>
              </a:tr>
              <a:tr h="469128">
                <a:tc>
                  <a:txBody>
                    <a:bodyPr/>
                    <a:lstStyle/>
                    <a:p>
                      <a:r>
                        <a:rPr lang="en-US" sz="1600" dirty="0">
                          <a:solidFill>
                            <a:sysClr val="windowText" lastClr="000000"/>
                          </a:solidFill>
                        </a:rPr>
                        <a:t>Median LOT</a:t>
                      </a:r>
                    </a:p>
                  </a:txBody>
                  <a:tcPr/>
                </a:tc>
                <a:tc>
                  <a:txBody>
                    <a:bodyPr/>
                    <a:lstStyle/>
                    <a:p>
                      <a:r>
                        <a:rPr lang="en-US" sz="1600" dirty="0">
                          <a:solidFill>
                            <a:sysClr val="windowText" lastClr="000000"/>
                          </a:solidFill>
                        </a:rPr>
                        <a:t>3</a:t>
                      </a:r>
                    </a:p>
                  </a:txBody>
                  <a:tcPr/>
                </a:tc>
                <a:extLst>
                  <a:ext uri="{0D108BD9-81ED-4DB2-BD59-A6C34878D82A}">
                    <a16:rowId xmlns:a16="http://schemas.microsoft.com/office/drawing/2014/main" val="640964036"/>
                  </a:ext>
                </a:extLst>
              </a:tr>
              <a:tr h="810311">
                <a:tc>
                  <a:txBody>
                    <a:bodyPr/>
                    <a:lstStyle/>
                    <a:p>
                      <a:r>
                        <a:rPr lang="en-US" sz="1600" dirty="0">
                          <a:solidFill>
                            <a:sysClr val="windowText" lastClr="000000"/>
                          </a:solidFill>
                        </a:rPr>
                        <a:t>Triple Class Refractory</a:t>
                      </a:r>
                    </a:p>
                  </a:txBody>
                  <a:tcPr/>
                </a:tc>
                <a:tc>
                  <a:txBody>
                    <a:bodyPr/>
                    <a:lstStyle/>
                    <a:p>
                      <a:pPr lvl="0">
                        <a:buNone/>
                      </a:pPr>
                      <a:r>
                        <a:rPr lang="en-US" sz="1600" dirty="0">
                          <a:solidFill>
                            <a:sysClr val="windowText" lastClr="000000"/>
                          </a:solidFill>
                        </a:rPr>
                        <a:t>65% vs 67%</a:t>
                      </a:r>
                    </a:p>
                  </a:txBody>
                  <a:tcPr/>
                </a:tc>
                <a:extLst>
                  <a:ext uri="{0D108BD9-81ED-4DB2-BD59-A6C34878D82A}">
                    <a16:rowId xmlns:a16="http://schemas.microsoft.com/office/drawing/2014/main" val="4118650265"/>
                  </a:ext>
                </a:extLst>
              </a:tr>
              <a:tr h="608047">
                <a:tc>
                  <a:txBody>
                    <a:bodyPr/>
                    <a:lstStyle/>
                    <a:p>
                      <a:r>
                        <a:rPr lang="en-US" sz="1600" dirty="0">
                          <a:solidFill>
                            <a:sysClr val="windowText" lastClr="000000"/>
                          </a:solidFill>
                        </a:rPr>
                        <a:t>Dara Refractory</a:t>
                      </a:r>
                    </a:p>
                  </a:txBody>
                  <a:tcPr/>
                </a:tc>
                <a:tc>
                  <a:txBody>
                    <a:bodyPr/>
                    <a:lstStyle/>
                    <a:p>
                      <a:r>
                        <a:rPr lang="en-US" sz="1600" dirty="0">
                          <a:solidFill>
                            <a:sysClr val="windowText" lastClr="000000"/>
                          </a:solidFill>
                        </a:rPr>
                        <a:t>95%</a:t>
                      </a:r>
                    </a:p>
                  </a:txBody>
                  <a:tcPr/>
                </a:tc>
                <a:extLst>
                  <a:ext uri="{0D108BD9-81ED-4DB2-BD59-A6C34878D82A}">
                    <a16:rowId xmlns:a16="http://schemas.microsoft.com/office/drawing/2014/main" val="3204772283"/>
                  </a:ext>
                </a:extLst>
              </a:tr>
            </a:tbl>
          </a:graphicData>
        </a:graphic>
      </p:graphicFrame>
      <p:pic>
        <p:nvPicPr>
          <p:cNvPr id="5" name="Picture 4">
            <a:extLst>
              <a:ext uri="{FF2B5EF4-FFF2-40B4-BE49-F238E27FC236}">
                <a16:creationId xmlns:a16="http://schemas.microsoft.com/office/drawing/2014/main" id="{24AA78C3-B990-6E89-8876-9AE43B713495}"/>
              </a:ext>
            </a:extLst>
          </p:cNvPr>
          <p:cNvPicPr>
            <a:picLocks noChangeAspect="1"/>
          </p:cNvPicPr>
          <p:nvPr/>
        </p:nvPicPr>
        <p:blipFill>
          <a:blip r:embed="rId4"/>
          <a:stretch>
            <a:fillRect/>
          </a:stretch>
        </p:blipFill>
        <p:spPr>
          <a:xfrm>
            <a:off x="8145126" y="2054923"/>
            <a:ext cx="3908329" cy="2757221"/>
          </a:xfrm>
          <a:prstGeom prst="rect">
            <a:avLst/>
          </a:prstGeom>
        </p:spPr>
      </p:pic>
      <p:sp>
        <p:nvSpPr>
          <p:cNvPr id="9" name="TextBox 8">
            <a:extLst>
              <a:ext uri="{FF2B5EF4-FFF2-40B4-BE49-F238E27FC236}">
                <a16:creationId xmlns:a16="http://schemas.microsoft.com/office/drawing/2014/main" id="{0945A7D1-5CDC-9A77-C9EA-CEDA11FA7BF7}"/>
              </a:ext>
            </a:extLst>
          </p:cNvPr>
          <p:cNvSpPr txBox="1"/>
          <p:nvPr/>
        </p:nvSpPr>
        <p:spPr>
          <a:xfrm>
            <a:off x="8145126" y="4812144"/>
            <a:ext cx="3746418" cy="307777"/>
          </a:xfrm>
          <a:prstGeom prst="rect">
            <a:avLst/>
          </a:prstGeom>
          <a:noFill/>
        </p:spPr>
        <p:txBody>
          <a:bodyPr wrap="square" rtlCol="0">
            <a:spAutoFit/>
          </a:bodyPr>
          <a:lstStyle/>
          <a:p>
            <a:r>
              <a:rPr lang="en-US" sz="1400" dirty="0"/>
              <a:t>Rodriguez-Otero P et al. NEJM. 2023</a:t>
            </a:r>
          </a:p>
        </p:txBody>
      </p:sp>
    </p:spTree>
    <p:extLst>
      <p:ext uri="{BB962C8B-B14F-4D97-AF65-F5344CB8AC3E}">
        <p14:creationId xmlns:p14="http://schemas.microsoft.com/office/powerpoint/2010/main" val="207063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714580" y="511551"/>
            <a:ext cx="10735234" cy="1085894"/>
          </a:xfrm>
        </p:spPr>
        <p:txBody>
          <a:bodyPr>
            <a:noAutofit/>
          </a:bodyPr>
          <a:lstStyle/>
          <a:p>
            <a:pPr algn="ctr"/>
            <a:r>
              <a:rPr lang="en-US" sz="4000" b="1" dirty="0">
                <a:solidFill>
                  <a:srgbClr val="004B84"/>
                </a:solidFill>
              </a:rPr>
              <a:t>Earlier Lines: CARTITUDE-4, </a:t>
            </a:r>
            <a:r>
              <a:rPr lang="en-US" sz="4000" b="1" dirty="0" err="1">
                <a:solidFill>
                  <a:srgbClr val="004B84"/>
                </a:solidFill>
              </a:rPr>
              <a:t>Cilta-cel</a:t>
            </a:r>
            <a:endParaRPr lang="en-US" sz="4000" b="1" dirty="0">
              <a:solidFill>
                <a:srgbClr val="004B84"/>
              </a:solidFill>
            </a:endParaRPr>
          </a:p>
        </p:txBody>
      </p:sp>
      <p:sp>
        <p:nvSpPr>
          <p:cNvPr id="3" name="Content Placeholder 2">
            <a:extLst>
              <a:ext uri="{FF2B5EF4-FFF2-40B4-BE49-F238E27FC236}">
                <a16:creationId xmlns:a16="http://schemas.microsoft.com/office/drawing/2014/main" id="{373B9361-73DD-40C1-AE4E-A40DE68FD192}"/>
              </a:ext>
            </a:extLst>
          </p:cNvPr>
          <p:cNvSpPr>
            <a:spLocks noGrp="1"/>
          </p:cNvSpPr>
          <p:nvPr>
            <p:ph idx="1"/>
          </p:nvPr>
        </p:nvSpPr>
        <p:spPr>
          <a:xfrm>
            <a:off x="618566" y="1608496"/>
            <a:ext cx="5477433" cy="4696080"/>
          </a:xfrm>
        </p:spPr>
        <p:txBody>
          <a:bodyPr>
            <a:normAutofit/>
          </a:bodyPr>
          <a:lstStyle/>
          <a:p>
            <a:pPr marL="0" lvl="0" indent="0">
              <a:buNone/>
            </a:pPr>
            <a:endParaRPr lang="en-US" sz="2400" dirty="0">
              <a:solidFill>
                <a:schemeClr val="tx1">
                  <a:lumMod val="95000"/>
                  <a:lumOff val="5000"/>
                </a:schemeClr>
              </a:solidFill>
            </a:endParaRPr>
          </a:p>
          <a:p>
            <a:pPr marL="285750" lvl="0" indent="-285750"/>
            <a:endParaRPr lang="en-US" sz="2600" dirty="0">
              <a:solidFill>
                <a:schemeClr val="tx2"/>
              </a:solidFill>
            </a:endParaRPr>
          </a:p>
          <a:p>
            <a:pPr lvl="0"/>
            <a:endParaRPr lang="en-US" sz="2400" dirty="0">
              <a:solidFill>
                <a:schemeClr val="tx2"/>
              </a:solidFill>
            </a:endParaRPr>
          </a:p>
          <a:p>
            <a:pPr marL="0" indent="0">
              <a:buNone/>
            </a:pPr>
            <a:endParaRPr lang="en-US" dirty="0"/>
          </a:p>
        </p:txBody>
      </p:sp>
      <p:grpSp>
        <p:nvGrpSpPr>
          <p:cNvPr id="8" name="Group 7">
            <a:extLst>
              <a:ext uri="{FF2B5EF4-FFF2-40B4-BE49-F238E27FC236}">
                <a16:creationId xmlns:a16="http://schemas.microsoft.com/office/drawing/2014/main" id="{E6C8BA9C-3910-A9D8-8378-49DD2ED71BDB}"/>
              </a:ext>
            </a:extLst>
          </p:cNvPr>
          <p:cNvGrpSpPr/>
          <p:nvPr/>
        </p:nvGrpSpPr>
        <p:grpSpPr>
          <a:xfrm>
            <a:off x="0" y="-1"/>
            <a:ext cx="12192000" cy="535048"/>
            <a:chOff x="0" y="-1"/>
            <a:chExt cx="12192000" cy="535048"/>
          </a:xfrm>
        </p:grpSpPr>
        <p:sp>
          <p:nvSpPr>
            <p:cNvPr id="10" name="Rectangle 9">
              <a:extLst>
                <a:ext uri="{FF2B5EF4-FFF2-40B4-BE49-F238E27FC236}">
                  <a16:creationId xmlns:a16="http://schemas.microsoft.com/office/drawing/2014/main" id="{B965EDB5-CF52-694C-2ED6-1D1F1CE30311}"/>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F44B180-B192-85A4-381C-3F2BEA83BE52}"/>
                </a:ext>
              </a:extLst>
            </p:cNvPr>
            <p:cNvSpPr txBox="1"/>
            <p:nvPr/>
          </p:nvSpPr>
          <p:spPr>
            <a:xfrm>
              <a:off x="5999987" y="54072"/>
              <a:ext cx="5748793" cy="461665"/>
            </a:xfrm>
            <a:prstGeom prst="rect">
              <a:avLst/>
            </a:prstGeom>
            <a:noFill/>
          </p:spPr>
          <p:txBody>
            <a:bodyPr wrap="square" rtlCol="0">
              <a:spAutoFit/>
            </a:bodyPr>
            <a:lstStyle/>
            <a:p>
              <a:pPr algn="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CAR 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pic>
        <p:nvPicPr>
          <p:cNvPr id="13" name="Picture 12">
            <a:extLst>
              <a:ext uri="{FF2B5EF4-FFF2-40B4-BE49-F238E27FC236}">
                <a16:creationId xmlns:a16="http://schemas.microsoft.com/office/drawing/2014/main" id="{78D9D1FE-F74F-3327-8819-913E2ABCBF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25182" y="6021421"/>
            <a:ext cx="1376204" cy="462120"/>
          </a:xfrm>
          <a:prstGeom prst="rect">
            <a:avLst/>
          </a:prstGeom>
        </p:spPr>
      </p:pic>
      <p:pic>
        <p:nvPicPr>
          <p:cNvPr id="7" name="Picture 6">
            <a:extLst>
              <a:ext uri="{FF2B5EF4-FFF2-40B4-BE49-F238E27FC236}">
                <a16:creationId xmlns:a16="http://schemas.microsoft.com/office/drawing/2014/main" id="{2C295BE5-1ABC-1624-4915-8DCC84529D07}"/>
              </a:ext>
            </a:extLst>
          </p:cNvPr>
          <p:cNvPicPr>
            <a:picLocks noChangeAspect="1"/>
          </p:cNvPicPr>
          <p:nvPr/>
        </p:nvPicPr>
        <p:blipFill>
          <a:blip r:embed="rId4"/>
          <a:stretch>
            <a:fillRect/>
          </a:stretch>
        </p:blipFill>
        <p:spPr>
          <a:xfrm>
            <a:off x="8024736" y="1599099"/>
            <a:ext cx="4167264" cy="3846047"/>
          </a:xfrm>
          <a:prstGeom prst="rect">
            <a:avLst/>
          </a:prstGeom>
          <a:effectLst/>
        </p:spPr>
      </p:pic>
      <p:graphicFrame>
        <p:nvGraphicFramePr>
          <p:cNvPr id="6" name="Content Placeholder 9">
            <a:extLst>
              <a:ext uri="{FF2B5EF4-FFF2-40B4-BE49-F238E27FC236}">
                <a16:creationId xmlns:a16="http://schemas.microsoft.com/office/drawing/2014/main" id="{C909DF67-ADCD-7F29-D81B-D1ECB1592852}"/>
              </a:ext>
            </a:extLst>
          </p:cNvPr>
          <p:cNvGraphicFramePr>
            <a:graphicFrameLocks/>
          </p:cNvGraphicFramePr>
          <p:nvPr>
            <p:extLst>
              <p:ext uri="{D42A27DB-BD31-4B8C-83A1-F6EECF244321}">
                <p14:modId xmlns:p14="http://schemas.microsoft.com/office/powerpoint/2010/main" val="1549785968"/>
              </p:ext>
            </p:extLst>
          </p:nvPr>
        </p:nvGraphicFramePr>
        <p:xfrm>
          <a:off x="4466229" y="1418484"/>
          <a:ext cx="3558507" cy="5242073"/>
        </p:xfrm>
        <a:graphic>
          <a:graphicData uri="http://schemas.openxmlformats.org/drawingml/2006/table">
            <a:tbl>
              <a:tblPr firstRow="1" bandRow="1">
                <a:tableStyleId>{5C22544A-7EE6-4342-B048-85BDC9FD1C3A}</a:tableStyleId>
              </a:tblPr>
              <a:tblGrid>
                <a:gridCol w="1208109">
                  <a:extLst>
                    <a:ext uri="{9D8B030D-6E8A-4147-A177-3AD203B41FA5}">
                      <a16:colId xmlns:a16="http://schemas.microsoft.com/office/drawing/2014/main" val="2411304506"/>
                    </a:ext>
                  </a:extLst>
                </a:gridCol>
                <a:gridCol w="2350398">
                  <a:extLst>
                    <a:ext uri="{9D8B030D-6E8A-4147-A177-3AD203B41FA5}">
                      <a16:colId xmlns:a16="http://schemas.microsoft.com/office/drawing/2014/main" val="3813248186"/>
                    </a:ext>
                  </a:extLst>
                </a:gridCol>
              </a:tblGrid>
              <a:tr h="751186">
                <a:tc>
                  <a:txBody>
                    <a:bodyPr/>
                    <a:lstStyle/>
                    <a:p>
                      <a:r>
                        <a:rPr lang="en-US" sz="1600" dirty="0">
                          <a:solidFill>
                            <a:schemeClr val="bg1"/>
                          </a:solidFill>
                        </a:rPr>
                        <a:t>Response</a:t>
                      </a:r>
                    </a:p>
                  </a:txBody>
                  <a:tcPr/>
                </a:tc>
                <a:tc>
                  <a:txBody>
                    <a:bodyPr/>
                    <a:lstStyle/>
                    <a:p>
                      <a:r>
                        <a:rPr lang="en-US" sz="1600" dirty="0" err="1">
                          <a:solidFill>
                            <a:schemeClr val="bg1"/>
                          </a:solidFill>
                        </a:rPr>
                        <a:t>Cilta-cel</a:t>
                      </a:r>
                      <a:r>
                        <a:rPr lang="en-US" sz="1600" dirty="0">
                          <a:solidFill>
                            <a:schemeClr val="bg1"/>
                          </a:solidFill>
                        </a:rPr>
                        <a:t> vs SOC</a:t>
                      </a:r>
                    </a:p>
                  </a:txBody>
                  <a:tcPr/>
                </a:tc>
                <a:extLst>
                  <a:ext uri="{0D108BD9-81ED-4DB2-BD59-A6C34878D82A}">
                    <a16:rowId xmlns:a16="http://schemas.microsoft.com/office/drawing/2014/main" val="4292928383"/>
                  </a:ext>
                </a:extLst>
              </a:tr>
              <a:tr h="621312">
                <a:tc>
                  <a:txBody>
                    <a:bodyPr/>
                    <a:lstStyle/>
                    <a:p>
                      <a:r>
                        <a:rPr lang="en-US" sz="1600" dirty="0">
                          <a:solidFill>
                            <a:schemeClr val="tx1"/>
                          </a:solidFill>
                        </a:rPr>
                        <a:t>ORR (PR or better)</a:t>
                      </a:r>
                    </a:p>
                  </a:txBody>
                  <a:tcPr/>
                </a:tc>
                <a:tc>
                  <a:txBody>
                    <a:bodyPr/>
                    <a:lstStyle/>
                    <a:p>
                      <a:r>
                        <a:rPr lang="en-US" sz="1600" dirty="0">
                          <a:solidFill>
                            <a:schemeClr val="tx1"/>
                          </a:solidFill>
                        </a:rPr>
                        <a:t>99.4% (84.6% in IIT) vs 67.3%</a:t>
                      </a:r>
                    </a:p>
                  </a:txBody>
                  <a:tcPr/>
                </a:tc>
                <a:extLst>
                  <a:ext uri="{0D108BD9-81ED-4DB2-BD59-A6C34878D82A}">
                    <a16:rowId xmlns:a16="http://schemas.microsoft.com/office/drawing/2014/main" val="53471329"/>
                  </a:ext>
                </a:extLst>
              </a:tr>
              <a:tr h="938197">
                <a:tc>
                  <a:txBody>
                    <a:bodyPr/>
                    <a:lstStyle/>
                    <a:p>
                      <a:r>
                        <a:rPr lang="en-US" sz="1600" b="0" dirty="0">
                          <a:solidFill>
                            <a:schemeClr val="tx1"/>
                          </a:solidFill>
                        </a:rPr>
                        <a:t>Best response CR or </a:t>
                      </a:r>
                      <a:r>
                        <a:rPr lang="en-US" sz="1600" b="0" dirty="0" err="1">
                          <a:solidFill>
                            <a:schemeClr val="tx1"/>
                          </a:solidFill>
                        </a:rPr>
                        <a:t>sCR</a:t>
                      </a:r>
                      <a:endParaRPr lang="en-US" sz="1600" b="0" dirty="0">
                        <a:solidFill>
                          <a:schemeClr val="tx1"/>
                        </a:solidFill>
                      </a:endParaRPr>
                    </a:p>
                  </a:txBody>
                  <a:tcPr/>
                </a:tc>
                <a:tc>
                  <a:txBody>
                    <a:bodyPr/>
                    <a:lstStyle/>
                    <a:p>
                      <a:r>
                        <a:rPr lang="en-US" sz="1600" b="0" dirty="0">
                          <a:solidFill>
                            <a:schemeClr val="tx1"/>
                          </a:solidFill>
                        </a:rPr>
                        <a:t>86.4% (73.1% in IIT) vs 21.8%</a:t>
                      </a:r>
                    </a:p>
                  </a:txBody>
                  <a:tcPr/>
                </a:tc>
                <a:extLst>
                  <a:ext uri="{0D108BD9-81ED-4DB2-BD59-A6C34878D82A}">
                    <a16:rowId xmlns:a16="http://schemas.microsoft.com/office/drawing/2014/main" val="4282237735"/>
                  </a:ext>
                </a:extLst>
              </a:tr>
              <a:tr h="621312">
                <a:tc>
                  <a:txBody>
                    <a:bodyPr/>
                    <a:lstStyle/>
                    <a:p>
                      <a:pPr lvl="0">
                        <a:buNone/>
                      </a:pPr>
                      <a:r>
                        <a:rPr lang="en-US" sz="1600" b="0" dirty="0">
                          <a:solidFill>
                            <a:schemeClr val="tx1"/>
                          </a:solidFill>
                        </a:rPr>
                        <a:t>Median DOR</a:t>
                      </a:r>
                    </a:p>
                  </a:txBody>
                  <a:tcPr/>
                </a:tc>
                <a:tc>
                  <a:txBody>
                    <a:bodyPr/>
                    <a:lstStyle/>
                    <a:p>
                      <a:pPr lvl="0">
                        <a:buNone/>
                      </a:pPr>
                      <a:r>
                        <a:rPr lang="en-US" sz="1600" b="0" dirty="0">
                          <a:solidFill>
                            <a:schemeClr val="tx1"/>
                          </a:solidFill>
                        </a:rPr>
                        <a:t>NR vs 16.6 </a:t>
                      </a:r>
                      <a:r>
                        <a:rPr lang="en-US" sz="1600" b="0" dirty="0" err="1">
                          <a:solidFill>
                            <a:schemeClr val="tx1"/>
                          </a:solidFill>
                        </a:rPr>
                        <a:t>mo</a:t>
                      </a:r>
                      <a:endParaRPr lang="en-US" sz="1600" b="0" dirty="0">
                        <a:solidFill>
                          <a:schemeClr val="tx1"/>
                        </a:solidFill>
                      </a:endParaRPr>
                    </a:p>
                  </a:txBody>
                  <a:tcPr/>
                </a:tc>
                <a:extLst>
                  <a:ext uri="{0D108BD9-81ED-4DB2-BD59-A6C34878D82A}">
                    <a16:rowId xmlns:a16="http://schemas.microsoft.com/office/drawing/2014/main" val="594703682"/>
                  </a:ext>
                </a:extLst>
              </a:tr>
              <a:tr h="621312">
                <a:tc>
                  <a:txBody>
                    <a:bodyPr/>
                    <a:lstStyle/>
                    <a:p>
                      <a:r>
                        <a:rPr lang="en-US" sz="1600" b="0" dirty="0">
                          <a:solidFill>
                            <a:schemeClr val="tx1"/>
                          </a:solidFill>
                        </a:rPr>
                        <a:t>MRD neg </a:t>
                      </a:r>
                    </a:p>
                  </a:txBody>
                  <a:tcPr/>
                </a:tc>
                <a:tc>
                  <a:txBody>
                    <a:bodyPr/>
                    <a:lstStyle/>
                    <a:p>
                      <a:pPr lvl="0">
                        <a:buNone/>
                      </a:pPr>
                      <a:r>
                        <a:rPr lang="en-US" sz="1600" b="0" dirty="0">
                          <a:solidFill>
                            <a:schemeClr val="tx1"/>
                          </a:solidFill>
                        </a:rPr>
                        <a:t>87.5% vs 32.7% (any timepoint)</a:t>
                      </a:r>
                    </a:p>
                  </a:txBody>
                  <a:tcPr/>
                </a:tc>
                <a:extLst>
                  <a:ext uri="{0D108BD9-81ED-4DB2-BD59-A6C34878D82A}">
                    <a16:rowId xmlns:a16="http://schemas.microsoft.com/office/drawing/2014/main" val="1124045211"/>
                  </a:ext>
                </a:extLst>
              </a:tr>
              <a:tr h="562918">
                <a:tc>
                  <a:txBody>
                    <a:bodyPr/>
                    <a:lstStyle/>
                    <a:p>
                      <a:r>
                        <a:rPr lang="en-US" sz="1600" b="0" dirty="0">
                          <a:solidFill>
                            <a:schemeClr val="tx1"/>
                          </a:solidFill>
                        </a:rPr>
                        <a:t>Median PFS</a:t>
                      </a:r>
                    </a:p>
                  </a:txBody>
                  <a:tcPr/>
                </a:tc>
                <a:tc>
                  <a:txBody>
                    <a:bodyPr/>
                    <a:lstStyle/>
                    <a:p>
                      <a:r>
                        <a:rPr lang="en-US" sz="1600" b="0" dirty="0">
                          <a:solidFill>
                            <a:schemeClr val="tx1"/>
                          </a:solidFill>
                        </a:rPr>
                        <a:t>NR vs 11.8 </a:t>
                      </a:r>
                      <a:r>
                        <a:rPr lang="en-US" sz="1600" b="0" dirty="0" err="1">
                          <a:solidFill>
                            <a:schemeClr val="tx1"/>
                          </a:solidFill>
                        </a:rPr>
                        <a:t>mo</a:t>
                      </a:r>
                      <a:endParaRPr lang="en-US" sz="1600" b="0" dirty="0">
                        <a:solidFill>
                          <a:schemeClr val="tx1"/>
                        </a:solidFill>
                      </a:endParaRPr>
                    </a:p>
                  </a:txBody>
                  <a:tcPr/>
                </a:tc>
                <a:extLst>
                  <a:ext uri="{0D108BD9-81ED-4DB2-BD59-A6C34878D82A}">
                    <a16:rowId xmlns:a16="http://schemas.microsoft.com/office/drawing/2014/main" val="2451908049"/>
                  </a:ext>
                </a:extLst>
              </a:tr>
              <a:tr h="562918">
                <a:tc>
                  <a:txBody>
                    <a:bodyPr/>
                    <a:lstStyle/>
                    <a:p>
                      <a:pPr lvl="0">
                        <a:buNone/>
                      </a:pPr>
                      <a:r>
                        <a:rPr lang="en-US" sz="1600" b="0" dirty="0">
                          <a:solidFill>
                            <a:schemeClr val="tx1"/>
                          </a:solidFill>
                        </a:rPr>
                        <a:t>12 </a:t>
                      </a:r>
                      <a:r>
                        <a:rPr lang="en-US" sz="1600" b="0" dirty="0" err="1">
                          <a:solidFill>
                            <a:schemeClr val="tx1"/>
                          </a:solidFill>
                        </a:rPr>
                        <a:t>mo</a:t>
                      </a:r>
                      <a:r>
                        <a:rPr lang="en-US" sz="1600" b="0" dirty="0">
                          <a:solidFill>
                            <a:schemeClr val="tx1"/>
                          </a:solidFill>
                        </a:rPr>
                        <a:t> PFS</a:t>
                      </a:r>
                    </a:p>
                  </a:txBody>
                  <a:tcPr/>
                </a:tc>
                <a:tc>
                  <a:txBody>
                    <a:bodyPr/>
                    <a:lstStyle/>
                    <a:p>
                      <a:pPr lvl="0">
                        <a:buNone/>
                      </a:pPr>
                      <a:r>
                        <a:rPr lang="en-US" sz="1600" b="0" dirty="0">
                          <a:solidFill>
                            <a:schemeClr val="tx1"/>
                          </a:solidFill>
                        </a:rPr>
                        <a:t>76% vs 49%</a:t>
                      </a:r>
                    </a:p>
                  </a:txBody>
                  <a:tcPr/>
                </a:tc>
                <a:extLst>
                  <a:ext uri="{0D108BD9-81ED-4DB2-BD59-A6C34878D82A}">
                    <a16:rowId xmlns:a16="http://schemas.microsoft.com/office/drawing/2014/main" val="940294489"/>
                  </a:ext>
                </a:extLst>
              </a:tr>
              <a:tr h="562918">
                <a:tc>
                  <a:txBody>
                    <a:bodyPr/>
                    <a:lstStyle/>
                    <a:p>
                      <a:pPr lvl="0">
                        <a:buNone/>
                      </a:pPr>
                      <a:r>
                        <a:rPr lang="en-US" sz="1600" b="0" dirty="0">
                          <a:solidFill>
                            <a:schemeClr val="tx1"/>
                          </a:solidFill>
                        </a:rPr>
                        <a:t>Death </a:t>
                      </a:r>
                    </a:p>
                  </a:txBody>
                  <a:tcPr/>
                </a:tc>
                <a:tc>
                  <a:txBody>
                    <a:bodyPr/>
                    <a:lstStyle/>
                    <a:p>
                      <a:pPr lvl="0">
                        <a:buNone/>
                      </a:pPr>
                      <a:r>
                        <a:rPr lang="en-US" sz="1600" b="0" dirty="0">
                          <a:solidFill>
                            <a:schemeClr val="tx1"/>
                          </a:solidFill>
                        </a:rPr>
                        <a:t>18.8% vs 22%</a:t>
                      </a:r>
                    </a:p>
                  </a:txBody>
                  <a:tcPr/>
                </a:tc>
                <a:extLst>
                  <a:ext uri="{0D108BD9-81ED-4DB2-BD59-A6C34878D82A}">
                    <a16:rowId xmlns:a16="http://schemas.microsoft.com/office/drawing/2014/main" val="1851191932"/>
                  </a:ext>
                </a:extLst>
              </a:tr>
            </a:tbl>
          </a:graphicData>
        </a:graphic>
      </p:graphicFrame>
      <p:pic>
        <p:nvPicPr>
          <p:cNvPr id="12" name="Picture 11">
            <a:extLst>
              <a:ext uri="{FF2B5EF4-FFF2-40B4-BE49-F238E27FC236}">
                <a16:creationId xmlns:a16="http://schemas.microsoft.com/office/drawing/2014/main" id="{B8ADDCAB-CF39-6EB3-8364-6C42643EB0F7}"/>
              </a:ext>
            </a:extLst>
          </p:cNvPr>
          <p:cNvPicPr>
            <a:picLocks noChangeAspect="1"/>
          </p:cNvPicPr>
          <p:nvPr/>
        </p:nvPicPr>
        <p:blipFill>
          <a:blip r:embed="rId5"/>
          <a:stretch>
            <a:fillRect/>
          </a:stretch>
        </p:blipFill>
        <p:spPr>
          <a:xfrm>
            <a:off x="8140637" y="5258902"/>
            <a:ext cx="2464738" cy="320456"/>
          </a:xfrm>
          <a:prstGeom prst="rect">
            <a:avLst/>
          </a:prstGeom>
        </p:spPr>
      </p:pic>
      <p:graphicFrame>
        <p:nvGraphicFramePr>
          <p:cNvPr id="4" name="Table 3">
            <a:extLst>
              <a:ext uri="{FF2B5EF4-FFF2-40B4-BE49-F238E27FC236}">
                <a16:creationId xmlns:a16="http://schemas.microsoft.com/office/drawing/2014/main" id="{CEA96A2A-95E8-DBAB-1D03-8E5AA3624332}"/>
              </a:ext>
            </a:extLst>
          </p:cNvPr>
          <p:cNvGraphicFramePr>
            <a:graphicFrameLocks noGrp="1"/>
          </p:cNvGraphicFramePr>
          <p:nvPr>
            <p:extLst>
              <p:ext uri="{D42A27DB-BD31-4B8C-83A1-F6EECF244321}">
                <p14:modId xmlns:p14="http://schemas.microsoft.com/office/powerpoint/2010/main" val="2883201750"/>
              </p:ext>
            </p:extLst>
          </p:nvPr>
        </p:nvGraphicFramePr>
        <p:xfrm>
          <a:off x="138546" y="1406819"/>
          <a:ext cx="4211782" cy="5253739"/>
        </p:xfrm>
        <a:graphic>
          <a:graphicData uri="http://schemas.openxmlformats.org/drawingml/2006/table">
            <a:tbl>
              <a:tblPr firstRow="1" bandRow="1">
                <a:tableStyleId>{073A0DAA-6AF3-43AB-8588-CEC1D06C72B9}</a:tableStyleId>
              </a:tblPr>
              <a:tblGrid>
                <a:gridCol w="1394690">
                  <a:extLst>
                    <a:ext uri="{9D8B030D-6E8A-4147-A177-3AD203B41FA5}">
                      <a16:colId xmlns:a16="http://schemas.microsoft.com/office/drawing/2014/main" val="4047805853"/>
                    </a:ext>
                  </a:extLst>
                </a:gridCol>
                <a:gridCol w="2817092">
                  <a:extLst>
                    <a:ext uri="{9D8B030D-6E8A-4147-A177-3AD203B41FA5}">
                      <a16:colId xmlns:a16="http://schemas.microsoft.com/office/drawing/2014/main" val="604959162"/>
                    </a:ext>
                  </a:extLst>
                </a:gridCol>
              </a:tblGrid>
              <a:tr h="727231">
                <a:tc gridSpan="2">
                  <a:txBody>
                    <a:bodyPr/>
                    <a:lstStyle/>
                    <a:p>
                      <a:pPr algn="ctr">
                        <a:lnSpc>
                          <a:spcPct val="150000"/>
                        </a:lnSpc>
                      </a:pPr>
                      <a:r>
                        <a:rPr lang="en-US" sz="1600" dirty="0"/>
                        <a:t>CARTITUDE-4 (</a:t>
                      </a:r>
                      <a:r>
                        <a:rPr lang="en-US" sz="1600" dirty="0" err="1"/>
                        <a:t>cilta-cel</a:t>
                      </a:r>
                      <a:r>
                        <a:rPr lang="en-US" sz="1600" dirty="0"/>
                        <a:t> vs DPD, </a:t>
                      </a:r>
                      <a:r>
                        <a:rPr lang="en-US" sz="1600" dirty="0" err="1"/>
                        <a:t>PVd</a:t>
                      </a:r>
                      <a:r>
                        <a:rPr lang="en-US" sz="1600" dirty="0"/>
                        <a:t>)</a:t>
                      </a:r>
                    </a:p>
                  </a:txBody>
                  <a:tcPr/>
                </a:tc>
                <a:tc hMerge="1">
                  <a:txBody>
                    <a:bodyPr/>
                    <a:lstStyle/>
                    <a:p>
                      <a:r>
                        <a:rPr lang="en-US" sz="1600" dirty="0"/>
                        <a:t>CARTITUDE-4 (</a:t>
                      </a:r>
                      <a:r>
                        <a:rPr lang="en-US" sz="1600" dirty="0" err="1"/>
                        <a:t>cilta-cel</a:t>
                      </a:r>
                      <a:r>
                        <a:rPr lang="en-US" sz="1600" dirty="0"/>
                        <a:t> vs DPD, </a:t>
                      </a:r>
                      <a:r>
                        <a:rPr lang="en-US" sz="1600" dirty="0" err="1"/>
                        <a:t>PVd</a:t>
                      </a:r>
                      <a:r>
                        <a:rPr lang="en-US" sz="1600" dirty="0"/>
                        <a:t>)</a:t>
                      </a:r>
                    </a:p>
                  </a:txBody>
                  <a:tcPr/>
                </a:tc>
                <a:extLst>
                  <a:ext uri="{0D108BD9-81ED-4DB2-BD59-A6C34878D82A}">
                    <a16:rowId xmlns:a16="http://schemas.microsoft.com/office/drawing/2014/main" val="1439095785"/>
                  </a:ext>
                </a:extLst>
              </a:tr>
              <a:tr h="545423">
                <a:tc>
                  <a:txBody>
                    <a:bodyPr/>
                    <a:lstStyle/>
                    <a:p>
                      <a:r>
                        <a:rPr lang="en-US" sz="1600" dirty="0"/>
                        <a:t>Design</a:t>
                      </a:r>
                    </a:p>
                  </a:txBody>
                  <a:tcPr/>
                </a:tc>
                <a:tc>
                  <a:txBody>
                    <a:bodyPr/>
                    <a:lstStyle/>
                    <a:p>
                      <a:r>
                        <a:rPr lang="en-US" sz="1600" dirty="0"/>
                        <a:t>Randomized </a:t>
                      </a:r>
                      <a:r>
                        <a:rPr lang="en-US" sz="1600" dirty="0" err="1"/>
                        <a:t>ph</a:t>
                      </a:r>
                      <a:r>
                        <a:rPr lang="en-US" sz="1600" dirty="0"/>
                        <a:t> 3, pts with 1-3 prior LOT, lenalidomide refractory</a:t>
                      </a:r>
                    </a:p>
                  </a:txBody>
                  <a:tcPr/>
                </a:tc>
                <a:extLst>
                  <a:ext uri="{0D108BD9-81ED-4DB2-BD59-A6C34878D82A}">
                    <a16:rowId xmlns:a16="http://schemas.microsoft.com/office/drawing/2014/main" val="4121886917"/>
                  </a:ext>
                </a:extLst>
              </a:tr>
              <a:tr h="545423">
                <a:tc>
                  <a:txBody>
                    <a:bodyPr/>
                    <a:lstStyle/>
                    <a:p>
                      <a:r>
                        <a:rPr lang="en-US" sz="1600" dirty="0"/>
                        <a:t>Pts Enrolled</a:t>
                      </a:r>
                    </a:p>
                  </a:txBody>
                  <a:tcPr/>
                </a:tc>
                <a:tc>
                  <a:txBody>
                    <a:bodyPr/>
                    <a:lstStyle/>
                    <a:p>
                      <a:r>
                        <a:rPr lang="en-US" sz="1600" dirty="0"/>
                        <a:t>419 pts (1:1 randomization)</a:t>
                      </a:r>
                    </a:p>
                  </a:txBody>
                  <a:tcPr/>
                </a:tc>
                <a:extLst>
                  <a:ext uri="{0D108BD9-81ED-4DB2-BD59-A6C34878D82A}">
                    <a16:rowId xmlns:a16="http://schemas.microsoft.com/office/drawing/2014/main" val="2941701037"/>
                  </a:ext>
                </a:extLst>
              </a:tr>
              <a:tr h="545423">
                <a:tc>
                  <a:txBody>
                    <a:bodyPr/>
                    <a:lstStyle/>
                    <a:p>
                      <a:r>
                        <a:rPr lang="en-US" sz="1600" dirty="0"/>
                        <a:t>SOC</a:t>
                      </a:r>
                    </a:p>
                  </a:txBody>
                  <a:tcPr/>
                </a:tc>
                <a:tc>
                  <a:txBody>
                    <a:bodyPr/>
                    <a:lstStyle/>
                    <a:p>
                      <a:r>
                        <a:rPr lang="en-US" sz="1600" dirty="0"/>
                        <a:t>DPD or </a:t>
                      </a:r>
                      <a:r>
                        <a:rPr lang="en-US" sz="1600" dirty="0" err="1"/>
                        <a:t>PVd</a:t>
                      </a:r>
                      <a:endParaRPr lang="en-US" sz="1600" dirty="0"/>
                    </a:p>
                  </a:txBody>
                  <a:tcPr/>
                </a:tc>
                <a:extLst>
                  <a:ext uri="{0D108BD9-81ED-4DB2-BD59-A6C34878D82A}">
                    <a16:rowId xmlns:a16="http://schemas.microsoft.com/office/drawing/2014/main" val="4186590898"/>
                  </a:ext>
                </a:extLst>
              </a:tr>
              <a:tr h="909039">
                <a:tc>
                  <a:txBody>
                    <a:bodyPr/>
                    <a:lstStyle/>
                    <a:p>
                      <a:r>
                        <a:rPr lang="en-US" sz="1600" dirty="0"/>
                        <a:t>High Risk Cytogenetics</a:t>
                      </a:r>
                    </a:p>
                  </a:txBody>
                  <a:tcPr/>
                </a:tc>
                <a:tc>
                  <a:txBody>
                    <a:bodyPr/>
                    <a:lstStyle/>
                    <a:p>
                      <a:r>
                        <a:rPr lang="en-US" sz="1600" dirty="0"/>
                        <a:t>59.4% vs 62.9%</a:t>
                      </a:r>
                    </a:p>
                  </a:txBody>
                  <a:tcPr/>
                </a:tc>
                <a:extLst>
                  <a:ext uri="{0D108BD9-81ED-4DB2-BD59-A6C34878D82A}">
                    <a16:rowId xmlns:a16="http://schemas.microsoft.com/office/drawing/2014/main" val="2488259468"/>
                  </a:ext>
                </a:extLst>
              </a:tr>
              <a:tr h="545423">
                <a:tc>
                  <a:txBody>
                    <a:bodyPr/>
                    <a:lstStyle/>
                    <a:p>
                      <a:r>
                        <a:rPr lang="en-US" sz="1600" dirty="0"/>
                        <a:t>Median LOT</a:t>
                      </a:r>
                    </a:p>
                  </a:txBody>
                  <a:tcPr/>
                </a:tc>
                <a:tc>
                  <a:txBody>
                    <a:bodyPr/>
                    <a:lstStyle/>
                    <a:p>
                      <a:r>
                        <a:rPr lang="en-US" sz="1600" dirty="0"/>
                        <a:t>2</a:t>
                      </a:r>
                    </a:p>
                  </a:txBody>
                  <a:tcPr/>
                </a:tc>
                <a:extLst>
                  <a:ext uri="{0D108BD9-81ED-4DB2-BD59-A6C34878D82A}">
                    <a16:rowId xmlns:a16="http://schemas.microsoft.com/office/drawing/2014/main" val="640964036"/>
                  </a:ext>
                </a:extLst>
              </a:tr>
              <a:tr h="545423">
                <a:tc>
                  <a:txBody>
                    <a:bodyPr/>
                    <a:lstStyle/>
                    <a:p>
                      <a:r>
                        <a:rPr lang="en-US" sz="1600" dirty="0"/>
                        <a:t>Triple Class Refractory</a:t>
                      </a:r>
                    </a:p>
                  </a:txBody>
                  <a:tcPr/>
                </a:tc>
                <a:tc>
                  <a:txBody>
                    <a:bodyPr/>
                    <a:lstStyle/>
                    <a:p>
                      <a:r>
                        <a:rPr lang="en-US" sz="1600" dirty="0"/>
                        <a:t>14.4 vs. 15.6%</a:t>
                      </a:r>
                    </a:p>
                  </a:txBody>
                  <a:tcPr/>
                </a:tc>
                <a:extLst>
                  <a:ext uri="{0D108BD9-81ED-4DB2-BD59-A6C34878D82A}">
                    <a16:rowId xmlns:a16="http://schemas.microsoft.com/office/drawing/2014/main" val="4118650265"/>
                  </a:ext>
                </a:extLst>
              </a:tr>
              <a:tr h="545423">
                <a:tc>
                  <a:txBody>
                    <a:bodyPr/>
                    <a:lstStyle/>
                    <a:p>
                      <a:r>
                        <a:rPr lang="en-US" sz="1600" dirty="0"/>
                        <a:t>Dara Refractory</a:t>
                      </a:r>
                    </a:p>
                  </a:txBody>
                  <a:tcPr/>
                </a:tc>
                <a:tc>
                  <a:txBody>
                    <a:bodyPr/>
                    <a:lstStyle/>
                    <a:p>
                      <a:r>
                        <a:rPr lang="en-US" sz="1600" dirty="0"/>
                        <a:t>48% vs. 45%</a:t>
                      </a:r>
                    </a:p>
                  </a:txBody>
                  <a:tcPr/>
                </a:tc>
                <a:extLst>
                  <a:ext uri="{0D108BD9-81ED-4DB2-BD59-A6C34878D82A}">
                    <a16:rowId xmlns:a16="http://schemas.microsoft.com/office/drawing/2014/main" val="3204772283"/>
                  </a:ext>
                </a:extLst>
              </a:tr>
            </a:tbl>
          </a:graphicData>
        </a:graphic>
      </p:graphicFrame>
    </p:spTree>
    <p:extLst>
      <p:ext uri="{BB962C8B-B14F-4D97-AF65-F5344CB8AC3E}">
        <p14:creationId xmlns:p14="http://schemas.microsoft.com/office/powerpoint/2010/main" val="1231798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838200" y="553424"/>
            <a:ext cx="10515600" cy="1085894"/>
          </a:xfrm>
        </p:spPr>
        <p:txBody>
          <a:bodyPr>
            <a:normAutofit fontScale="90000"/>
          </a:bodyPr>
          <a:lstStyle/>
          <a:p>
            <a:pPr algn="ctr"/>
            <a:r>
              <a:rPr lang="en-US" sz="4000" dirty="0">
                <a:solidFill>
                  <a:srgbClr val="004B84"/>
                </a:solidFill>
                <a:cs typeface="Arial" panose="020B0604020202020204" pitchFamily="34" charset="0"/>
              </a:rPr>
              <a:t>Future: Combinations to Improve Efficacy: JSMD194</a:t>
            </a:r>
            <a:endParaRPr lang="en-US" sz="4000" dirty="0">
              <a:solidFill>
                <a:srgbClr val="004B84"/>
              </a:solidFill>
            </a:endParaRPr>
          </a:p>
        </p:txBody>
      </p:sp>
      <p:sp>
        <p:nvSpPr>
          <p:cNvPr id="3" name="Content Placeholder 2">
            <a:extLst>
              <a:ext uri="{FF2B5EF4-FFF2-40B4-BE49-F238E27FC236}">
                <a16:creationId xmlns:a16="http://schemas.microsoft.com/office/drawing/2014/main" id="{373B9361-73DD-40C1-AE4E-A40DE68FD192}"/>
              </a:ext>
            </a:extLst>
          </p:cNvPr>
          <p:cNvSpPr>
            <a:spLocks noGrp="1"/>
          </p:cNvSpPr>
          <p:nvPr>
            <p:ph idx="1"/>
          </p:nvPr>
        </p:nvSpPr>
        <p:spPr>
          <a:xfrm>
            <a:off x="618566" y="2672288"/>
            <a:ext cx="5477433" cy="3632288"/>
          </a:xfrm>
        </p:spPr>
        <p:txBody>
          <a:bodyPr>
            <a:normAutofit/>
          </a:bodyPr>
          <a:lstStyle/>
          <a:p>
            <a:pPr marL="0" lvl="0" indent="0">
              <a:buNone/>
            </a:pPr>
            <a:endParaRPr lang="en-US" sz="2400" dirty="0">
              <a:solidFill>
                <a:schemeClr val="tx1">
                  <a:lumMod val="95000"/>
                  <a:lumOff val="5000"/>
                </a:schemeClr>
              </a:solidFill>
            </a:endParaRPr>
          </a:p>
          <a:p>
            <a:pPr marL="285750" lvl="0" indent="-285750"/>
            <a:endParaRPr lang="en-US" sz="2600" dirty="0">
              <a:solidFill>
                <a:schemeClr val="tx2"/>
              </a:solidFill>
            </a:endParaRPr>
          </a:p>
          <a:p>
            <a:pPr lvl="0"/>
            <a:endParaRPr lang="en-US" sz="2400" dirty="0">
              <a:solidFill>
                <a:schemeClr val="tx2"/>
              </a:solidFill>
            </a:endParaRPr>
          </a:p>
          <a:p>
            <a:pPr marL="0" indent="0">
              <a:buNone/>
            </a:pPr>
            <a:endParaRPr lang="en-US" dirty="0"/>
          </a:p>
        </p:txBody>
      </p:sp>
      <p:sp>
        <p:nvSpPr>
          <p:cNvPr id="9" name="TextBox 8">
            <a:extLst>
              <a:ext uri="{FF2B5EF4-FFF2-40B4-BE49-F238E27FC236}">
                <a16:creationId xmlns:a16="http://schemas.microsoft.com/office/drawing/2014/main" id="{447DB9EC-40DF-402D-A925-9A077B0E756C}"/>
              </a:ext>
            </a:extLst>
          </p:cNvPr>
          <p:cNvSpPr txBox="1"/>
          <p:nvPr/>
        </p:nvSpPr>
        <p:spPr>
          <a:xfrm>
            <a:off x="5999987" y="2652978"/>
            <a:ext cx="5477433" cy="73866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E6C8BA9C-3910-A9D8-8378-49DD2ED71BDB}"/>
              </a:ext>
            </a:extLst>
          </p:cNvPr>
          <p:cNvGrpSpPr/>
          <p:nvPr/>
        </p:nvGrpSpPr>
        <p:grpSpPr>
          <a:xfrm>
            <a:off x="0" y="-1"/>
            <a:ext cx="12192000" cy="535048"/>
            <a:chOff x="0" y="-1"/>
            <a:chExt cx="12192000" cy="535048"/>
          </a:xfrm>
        </p:grpSpPr>
        <p:sp>
          <p:nvSpPr>
            <p:cNvPr id="10" name="Rectangle 9">
              <a:extLst>
                <a:ext uri="{FF2B5EF4-FFF2-40B4-BE49-F238E27FC236}">
                  <a16:creationId xmlns:a16="http://schemas.microsoft.com/office/drawing/2014/main" id="{B965EDB5-CF52-694C-2ED6-1D1F1CE30311}"/>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F44B180-B192-85A4-381C-3F2BEA83BE52}"/>
                </a:ext>
              </a:extLst>
            </p:cNvPr>
            <p:cNvSpPr txBox="1"/>
            <p:nvPr/>
          </p:nvSpPr>
          <p:spPr>
            <a:xfrm>
              <a:off x="5999987" y="54072"/>
              <a:ext cx="5748793" cy="461665"/>
            </a:xfrm>
            <a:prstGeom prst="rect">
              <a:avLst/>
            </a:prstGeom>
            <a:noFill/>
          </p:spPr>
          <p:txBody>
            <a:bodyPr wrap="square" rtlCol="0">
              <a:spAutoFit/>
            </a:bodyPr>
            <a:lstStyle/>
            <a:p>
              <a:pPr algn="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CAR 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pic>
        <p:nvPicPr>
          <p:cNvPr id="13" name="Picture 12">
            <a:extLst>
              <a:ext uri="{FF2B5EF4-FFF2-40B4-BE49-F238E27FC236}">
                <a16:creationId xmlns:a16="http://schemas.microsoft.com/office/drawing/2014/main" id="{78D9D1FE-F74F-3327-8819-913E2ABCBF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09804" y="5636131"/>
            <a:ext cx="1376204" cy="462120"/>
          </a:xfrm>
          <a:prstGeom prst="rect">
            <a:avLst/>
          </a:prstGeom>
        </p:spPr>
      </p:pic>
      <p:pic>
        <p:nvPicPr>
          <p:cNvPr id="5" name="Picture 4">
            <a:extLst>
              <a:ext uri="{FF2B5EF4-FFF2-40B4-BE49-F238E27FC236}">
                <a16:creationId xmlns:a16="http://schemas.microsoft.com/office/drawing/2014/main" id="{2FCEB555-B03E-AFD5-DD41-57A12A7FF32F}"/>
              </a:ext>
            </a:extLst>
          </p:cNvPr>
          <p:cNvPicPr>
            <a:picLocks noChangeAspect="1"/>
          </p:cNvPicPr>
          <p:nvPr/>
        </p:nvPicPr>
        <p:blipFill>
          <a:blip r:embed="rId4"/>
          <a:stretch>
            <a:fillRect/>
          </a:stretch>
        </p:blipFill>
        <p:spPr>
          <a:xfrm>
            <a:off x="6095999" y="1917715"/>
            <a:ext cx="4795703" cy="3770807"/>
          </a:xfrm>
          <a:prstGeom prst="rect">
            <a:avLst/>
          </a:prstGeom>
        </p:spPr>
      </p:pic>
      <p:sp>
        <p:nvSpPr>
          <p:cNvPr id="7" name="TextBox 6">
            <a:extLst>
              <a:ext uri="{FF2B5EF4-FFF2-40B4-BE49-F238E27FC236}">
                <a16:creationId xmlns:a16="http://schemas.microsoft.com/office/drawing/2014/main" id="{BBFB20FD-500E-1D7D-F7DE-6B6ACE3304FD}"/>
              </a:ext>
            </a:extLst>
          </p:cNvPr>
          <p:cNvSpPr txBox="1"/>
          <p:nvPr/>
        </p:nvSpPr>
        <p:spPr>
          <a:xfrm>
            <a:off x="1086522" y="5506620"/>
            <a:ext cx="5567874" cy="923330"/>
          </a:xfrm>
          <a:prstGeom prst="rect">
            <a:avLst/>
          </a:prstGeom>
          <a:noFill/>
        </p:spPr>
        <p:txBody>
          <a:bodyPr wrap="square">
            <a:spAutoFit/>
          </a:bodyPr>
          <a:lstStyle/>
          <a:p>
            <a:r>
              <a:rPr lang="en-US" b="0" i="0" dirty="0">
                <a:solidFill>
                  <a:srgbClr val="1A1A1A"/>
                </a:solidFill>
                <a:effectLst/>
              </a:rPr>
              <a:t>lymphodepletion </a:t>
            </a:r>
            <a:r>
              <a:rPr lang="en-US" b="0" i="0" dirty="0">
                <a:solidFill>
                  <a:srgbClr val="1A1A1A"/>
                </a:solidFill>
                <a:effectLst/>
                <a:sym typeface="Wingdings" panose="05000000000000000000" pitchFamily="2" charset="2"/>
              </a:rPr>
              <a:t> </a:t>
            </a:r>
            <a:r>
              <a:rPr lang="en-US" b="0" i="0" dirty="0">
                <a:solidFill>
                  <a:srgbClr val="1A1A1A"/>
                </a:solidFill>
                <a:effectLst/>
              </a:rPr>
              <a:t>BCMA CAR T (5 x 10 </a:t>
            </a:r>
            <a:r>
              <a:rPr lang="en-US" b="0" i="0" baseline="30000" dirty="0">
                <a:solidFill>
                  <a:srgbClr val="1A1A1A"/>
                </a:solidFill>
                <a:effectLst/>
              </a:rPr>
              <a:t>7</a:t>
            </a:r>
            <a:r>
              <a:rPr lang="en-US" b="0" i="0" dirty="0">
                <a:solidFill>
                  <a:srgbClr val="1A1A1A"/>
                </a:solidFill>
                <a:effectLst/>
              </a:rPr>
              <a:t> CAR+ cells)+ JSMD194 25 mg 3 times a week for 3 weeks, starting on the day of CAR infusion.</a:t>
            </a:r>
            <a:endParaRPr lang="en-US" dirty="0"/>
          </a:p>
        </p:txBody>
      </p:sp>
      <p:sp>
        <p:nvSpPr>
          <p:cNvPr id="14" name="TextBox 13">
            <a:extLst>
              <a:ext uri="{FF2B5EF4-FFF2-40B4-BE49-F238E27FC236}">
                <a16:creationId xmlns:a16="http://schemas.microsoft.com/office/drawing/2014/main" id="{F35FCC34-8EEC-3BAD-56E6-F2F2EDBDD9B5}"/>
              </a:ext>
            </a:extLst>
          </p:cNvPr>
          <p:cNvSpPr txBox="1"/>
          <p:nvPr/>
        </p:nvSpPr>
        <p:spPr>
          <a:xfrm>
            <a:off x="1086522" y="1324489"/>
            <a:ext cx="10018954" cy="646331"/>
          </a:xfrm>
          <a:prstGeom prst="rect">
            <a:avLst/>
          </a:prstGeom>
          <a:noFill/>
        </p:spPr>
        <p:txBody>
          <a:bodyPr wrap="square" rtlCol="0">
            <a:spAutoFit/>
          </a:bodyPr>
          <a:lstStyle/>
          <a:p>
            <a:r>
              <a:rPr lang="en-US" dirty="0">
                <a:solidFill>
                  <a:schemeClr val="accent1">
                    <a:lumMod val="75000"/>
                  </a:schemeClr>
                </a:solidFill>
              </a:rPr>
              <a:t>Safety and Efficacy of Fully Human BCMA CAR T Cells in Combination with a Gamma Secretase Inhibitor to Increase BCMA Surface Expression in Patients with Relapsed or Refractory Multiple Myeloma</a:t>
            </a:r>
          </a:p>
        </p:txBody>
      </p:sp>
      <p:sp>
        <p:nvSpPr>
          <p:cNvPr id="15" name="TextBox 14">
            <a:extLst>
              <a:ext uri="{FF2B5EF4-FFF2-40B4-BE49-F238E27FC236}">
                <a16:creationId xmlns:a16="http://schemas.microsoft.com/office/drawing/2014/main" id="{D666EA67-EE87-E9A8-E1C1-9665BFCAC2B1}"/>
              </a:ext>
            </a:extLst>
          </p:cNvPr>
          <p:cNvSpPr txBox="1"/>
          <p:nvPr/>
        </p:nvSpPr>
        <p:spPr>
          <a:xfrm>
            <a:off x="7565054" y="6055851"/>
            <a:ext cx="1857592" cy="646331"/>
          </a:xfrm>
          <a:prstGeom prst="rect">
            <a:avLst/>
          </a:prstGeom>
          <a:noFill/>
        </p:spPr>
        <p:txBody>
          <a:bodyPr wrap="square" rtlCol="0">
            <a:spAutoFit/>
          </a:bodyPr>
          <a:lstStyle/>
          <a:p>
            <a:r>
              <a:rPr lang="en-US" sz="1200" dirty="0"/>
              <a:t>Cowen et al. ASH 2021</a:t>
            </a:r>
          </a:p>
          <a:p>
            <a:r>
              <a:rPr lang="en-US" sz="1200" dirty="0"/>
              <a:t>Cowen et al. ASH 2019</a:t>
            </a:r>
          </a:p>
          <a:p>
            <a:r>
              <a:rPr lang="en-US" sz="1200" dirty="0"/>
              <a:t>Pont MJ et al. Blood. 2019</a:t>
            </a:r>
          </a:p>
        </p:txBody>
      </p:sp>
      <p:sp>
        <p:nvSpPr>
          <p:cNvPr id="6" name="Rectangle 5">
            <a:extLst>
              <a:ext uri="{FF2B5EF4-FFF2-40B4-BE49-F238E27FC236}">
                <a16:creationId xmlns:a16="http://schemas.microsoft.com/office/drawing/2014/main" id="{1D1976AB-D3AF-9B59-DA1D-A78E0CA42B46}"/>
              </a:ext>
            </a:extLst>
          </p:cNvPr>
          <p:cNvSpPr/>
          <p:nvPr/>
        </p:nvSpPr>
        <p:spPr>
          <a:xfrm>
            <a:off x="5116945" y="2241675"/>
            <a:ext cx="598525" cy="2955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5060778-82B0-DD54-9C28-C8034CE61D6B}"/>
              </a:ext>
            </a:extLst>
          </p:cNvPr>
          <p:cNvSpPr/>
          <p:nvPr/>
        </p:nvSpPr>
        <p:spPr>
          <a:xfrm>
            <a:off x="730744" y="4010272"/>
            <a:ext cx="616345" cy="3067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51A5779-B179-D977-6EAB-0AB79EF09AE7}"/>
              </a:ext>
            </a:extLst>
          </p:cNvPr>
          <p:cNvGrpSpPr/>
          <p:nvPr/>
        </p:nvGrpSpPr>
        <p:grpSpPr>
          <a:xfrm>
            <a:off x="1702342" y="2208599"/>
            <a:ext cx="3309881" cy="3252759"/>
            <a:chOff x="795869" y="2053594"/>
            <a:chExt cx="3309881" cy="3252759"/>
          </a:xfrm>
        </p:grpSpPr>
        <p:pic>
          <p:nvPicPr>
            <p:cNvPr id="17" name="Picture 16">
              <a:extLst>
                <a:ext uri="{FF2B5EF4-FFF2-40B4-BE49-F238E27FC236}">
                  <a16:creationId xmlns:a16="http://schemas.microsoft.com/office/drawing/2014/main" id="{F3EF88CC-D79F-DB4E-D459-C975BC21EF34}"/>
                </a:ext>
              </a:extLst>
            </p:cNvPr>
            <p:cNvPicPr>
              <a:picLocks noChangeAspect="1"/>
            </p:cNvPicPr>
            <p:nvPr/>
          </p:nvPicPr>
          <p:blipFill>
            <a:blip r:embed="rId5"/>
            <a:stretch>
              <a:fillRect/>
            </a:stretch>
          </p:blipFill>
          <p:spPr>
            <a:xfrm>
              <a:off x="795869" y="2053594"/>
              <a:ext cx="3309881" cy="2638311"/>
            </a:xfrm>
            <a:prstGeom prst="rect">
              <a:avLst/>
            </a:prstGeom>
          </p:spPr>
        </p:pic>
        <p:pic>
          <p:nvPicPr>
            <p:cNvPr id="19" name="Picture 18">
              <a:extLst>
                <a:ext uri="{FF2B5EF4-FFF2-40B4-BE49-F238E27FC236}">
                  <a16:creationId xmlns:a16="http://schemas.microsoft.com/office/drawing/2014/main" id="{462915F2-2A23-EA47-51C4-9482A4861604}"/>
                </a:ext>
              </a:extLst>
            </p:cNvPr>
            <p:cNvPicPr>
              <a:picLocks noChangeAspect="1"/>
            </p:cNvPicPr>
            <p:nvPr/>
          </p:nvPicPr>
          <p:blipFill>
            <a:blip r:embed="rId6"/>
            <a:stretch>
              <a:fillRect/>
            </a:stretch>
          </p:blipFill>
          <p:spPr>
            <a:xfrm>
              <a:off x="838200" y="4691905"/>
              <a:ext cx="3267550" cy="614448"/>
            </a:xfrm>
            <a:prstGeom prst="rect">
              <a:avLst/>
            </a:prstGeom>
          </p:spPr>
        </p:pic>
      </p:grpSp>
    </p:spTree>
    <p:extLst>
      <p:ext uri="{BB962C8B-B14F-4D97-AF65-F5344CB8AC3E}">
        <p14:creationId xmlns:p14="http://schemas.microsoft.com/office/powerpoint/2010/main" val="343809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1" y="3135299"/>
            <a:ext cx="6220003" cy="1085894"/>
          </a:xfrm>
        </p:spPr>
        <p:txBody>
          <a:bodyPr>
            <a:normAutofit/>
          </a:bodyPr>
          <a:lstStyle/>
          <a:p>
            <a:pPr algn="ctr"/>
            <a:r>
              <a:rPr lang="en-US" sz="4000" dirty="0">
                <a:solidFill>
                  <a:srgbClr val="004B84"/>
                </a:solidFill>
                <a:effectLst/>
                <a:cs typeface="Arial" panose="020B0604020202020204" pitchFamily="34" charset="0"/>
              </a:rPr>
              <a:t>Future: non-BCMA Targets</a:t>
            </a:r>
            <a:endParaRPr lang="en-US" sz="4000" dirty="0">
              <a:solidFill>
                <a:srgbClr val="004B84"/>
              </a:solidFill>
            </a:endParaRPr>
          </a:p>
        </p:txBody>
      </p:sp>
      <p:sp>
        <p:nvSpPr>
          <p:cNvPr id="4" name="Rectangle 3">
            <a:extLst>
              <a:ext uri="{FF2B5EF4-FFF2-40B4-BE49-F238E27FC236}">
                <a16:creationId xmlns:a16="http://schemas.microsoft.com/office/drawing/2014/main" id="{4283A911-FCC5-4581-8E62-64243FA23FD6}"/>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A760FC-0B86-4AFA-A4A5-4E6FF7073650}"/>
              </a:ext>
            </a:extLst>
          </p:cNvPr>
          <p:cNvSpPr txBox="1"/>
          <p:nvPr/>
        </p:nvSpPr>
        <p:spPr>
          <a:xfrm>
            <a:off x="5828305" y="71564"/>
            <a:ext cx="5748793" cy="461665"/>
          </a:xfrm>
          <a:prstGeom prst="rect">
            <a:avLst/>
          </a:prstGeom>
          <a:noFill/>
        </p:spPr>
        <p:txBody>
          <a:bodyPr wrap="square" rtlCol="0">
            <a:spAutoFit/>
          </a:bodyPr>
          <a:lstStyle/>
          <a:p>
            <a:pPr algn="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CAR 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65D894F-FE95-46F4-8E6B-0A52E7B46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35426" y="5948664"/>
            <a:ext cx="1664211" cy="558831"/>
          </a:xfrm>
          <a:prstGeom prst="rect">
            <a:avLst/>
          </a:prstGeom>
        </p:spPr>
      </p:pic>
      <p:sp>
        <p:nvSpPr>
          <p:cNvPr id="8" name="TextBox 7">
            <a:extLst>
              <a:ext uri="{FF2B5EF4-FFF2-40B4-BE49-F238E27FC236}">
                <a16:creationId xmlns:a16="http://schemas.microsoft.com/office/drawing/2014/main" id="{063018C1-6281-DC04-C9CA-99D3813856A4}"/>
              </a:ext>
            </a:extLst>
          </p:cNvPr>
          <p:cNvSpPr txBox="1"/>
          <p:nvPr/>
        </p:nvSpPr>
        <p:spPr>
          <a:xfrm>
            <a:off x="1" y="5777287"/>
            <a:ext cx="2705100" cy="830997"/>
          </a:xfrm>
          <a:prstGeom prst="rect">
            <a:avLst/>
          </a:prstGeom>
          <a:noFill/>
        </p:spPr>
        <p:txBody>
          <a:bodyPr wrap="square" rtlCol="0">
            <a:spAutoFit/>
          </a:bodyPr>
          <a:lstStyle/>
          <a:p>
            <a:r>
              <a:rPr lang="en-US" sz="1200" dirty="0"/>
              <a:t>Huang et al. J Zhejiang Univ Sci B. 2020</a:t>
            </a:r>
          </a:p>
          <a:p>
            <a:r>
              <a:rPr lang="en-US" sz="1200" dirty="0"/>
              <a:t>Jiang et al. Nat </a:t>
            </a:r>
            <a:r>
              <a:rPr lang="en-US" sz="1200" dirty="0" err="1"/>
              <a:t>Commun</a:t>
            </a:r>
            <a:r>
              <a:rPr lang="en-US" sz="1200" dirty="0"/>
              <a:t>. 2023</a:t>
            </a:r>
          </a:p>
          <a:p>
            <a:r>
              <a:rPr lang="en-US" sz="1200" dirty="0" err="1"/>
              <a:t>Kegyes</a:t>
            </a:r>
            <a:r>
              <a:rPr lang="en-US" sz="1200" dirty="0"/>
              <a:t> et al. J </a:t>
            </a:r>
            <a:r>
              <a:rPr lang="en-US" sz="1200" dirty="0" err="1"/>
              <a:t>Hematol</a:t>
            </a:r>
            <a:r>
              <a:rPr lang="en-US" sz="1200" dirty="0"/>
              <a:t> Oncol. 2022</a:t>
            </a:r>
          </a:p>
          <a:p>
            <a:r>
              <a:rPr lang="en-US" sz="1200" dirty="0" err="1"/>
              <a:t>Mailankody</a:t>
            </a:r>
            <a:r>
              <a:rPr lang="en-US" sz="1200" dirty="0"/>
              <a:t> et al. NEJM. 2022</a:t>
            </a:r>
          </a:p>
        </p:txBody>
      </p:sp>
      <p:pic>
        <p:nvPicPr>
          <p:cNvPr id="13" name="Picture 12">
            <a:extLst>
              <a:ext uri="{FF2B5EF4-FFF2-40B4-BE49-F238E27FC236}">
                <a16:creationId xmlns:a16="http://schemas.microsoft.com/office/drawing/2014/main" id="{787584A0-FC5E-9202-6879-4863541365B8}"/>
              </a:ext>
            </a:extLst>
          </p:cNvPr>
          <p:cNvPicPr>
            <a:picLocks noChangeAspect="1"/>
          </p:cNvPicPr>
          <p:nvPr/>
        </p:nvPicPr>
        <p:blipFill>
          <a:blip r:embed="rId4"/>
          <a:stretch>
            <a:fillRect/>
          </a:stretch>
        </p:blipFill>
        <p:spPr>
          <a:xfrm>
            <a:off x="5828305" y="932873"/>
            <a:ext cx="5587842" cy="4651292"/>
          </a:xfrm>
          <a:prstGeom prst="rect">
            <a:avLst/>
          </a:prstGeom>
        </p:spPr>
      </p:pic>
    </p:spTree>
    <p:extLst>
      <p:ext uri="{BB962C8B-B14F-4D97-AF65-F5344CB8AC3E}">
        <p14:creationId xmlns:p14="http://schemas.microsoft.com/office/powerpoint/2010/main" val="4124181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838200" y="484964"/>
            <a:ext cx="10515600" cy="1085894"/>
          </a:xfrm>
        </p:spPr>
        <p:txBody>
          <a:bodyPr>
            <a:normAutofit/>
          </a:bodyPr>
          <a:lstStyle/>
          <a:p>
            <a:pPr algn="ctr"/>
            <a:r>
              <a:rPr lang="en-US" sz="4000" dirty="0">
                <a:solidFill>
                  <a:srgbClr val="004B84"/>
                </a:solidFill>
                <a:effectLst/>
                <a:cs typeface="Arial" panose="020B0604020202020204" pitchFamily="34" charset="0"/>
              </a:rPr>
              <a:t>GPRC5D targeting CAR T</a:t>
            </a:r>
            <a:endParaRPr lang="en-US" sz="4000" dirty="0">
              <a:solidFill>
                <a:srgbClr val="004B84"/>
              </a:solidFill>
            </a:endParaRPr>
          </a:p>
        </p:txBody>
      </p:sp>
      <p:sp>
        <p:nvSpPr>
          <p:cNvPr id="3" name="Content Placeholder 2">
            <a:extLst>
              <a:ext uri="{FF2B5EF4-FFF2-40B4-BE49-F238E27FC236}">
                <a16:creationId xmlns:a16="http://schemas.microsoft.com/office/drawing/2014/main" id="{373B9361-73DD-40C1-AE4E-A40DE68FD192}"/>
              </a:ext>
            </a:extLst>
          </p:cNvPr>
          <p:cNvSpPr>
            <a:spLocks noGrp="1"/>
          </p:cNvSpPr>
          <p:nvPr>
            <p:ph idx="1"/>
          </p:nvPr>
        </p:nvSpPr>
        <p:spPr>
          <a:xfrm>
            <a:off x="405878" y="1330663"/>
            <a:ext cx="11380244" cy="1107996"/>
          </a:xfrm>
        </p:spPr>
        <p:txBody>
          <a:bodyPr>
            <a:normAutofit/>
          </a:bodyPr>
          <a:lstStyle/>
          <a:p>
            <a:pPr marL="0" lvl="0" indent="0">
              <a:buNone/>
            </a:pPr>
            <a:r>
              <a:rPr lang="en-US" sz="2400" dirty="0">
                <a:solidFill>
                  <a:schemeClr val="tx1">
                    <a:lumMod val="95000"/>
                    <a:lumOff val="5000"/>
                  </a:schemeClr>
                </a:solidFill>
              </a:rPr>
              <a:t>Phase 1 First-in-Class Trial of MCARH109, a G Protein Coupled Receptor Class C Group 5 Member D (GPRC5D) Targeted CAR T-Cell Therapy in Patients with Relapsed or Refractory Multiple Myeloma</a:t>
            </a:r>
          </a:p>
          <a:p>
            <a:pPr marL="285750" lvl="0" indent="-285750"/>
            <a:endParaRPr lang="en-US" sz="2600" dirty="0">
              <a:solidFill>
                <a:schemeClr val="tx2"/>
              </a:solidFill>
            </a:endParaRPr>
          </a:p>
          <a:p>
            <a:pPr lvl="0"/>
            <a:endParaRPr lang="en-US" sz="2400" dirty="0">
              <a:solidFill>
                <a:schemeClr val="tx2"/>
              </a:solidFill>
            </a:endParaRPr>
          </a:p>
          <a:p>
            <a:pPr marL="0" indent="0">
              <a:buNone/>
            </a:pPr>
            <a:endParaRPr lang="en-US" dirty="0"/>
          </a:p>
        </p:txBody>
      </p:sp>
      <p:sp>
        <p:nvSpPr>
          <p:cNvPr id="9" name="TextBox 8">
            <a:extLst>
              <a:ext uri="{FF2B5EF4-FFF2-40B4-BE49-F238E27FC236}">
                <a16:creationId xmlns:a16="http://schemas.microsoft.com/office/drawing/2014/main" id="{447DB9EC-40DF-402D-A925-9A077B0E756C}"/>
              </a:ext>
            </a:extLst>
          </p:cNvPr>
          <p:cNvSpPr txBox="1"/>
          <p:nvPr/>
        </p:nvSpPr>
        <p:spPr>
          <a:xfrm>
            <a:off x="5999987" y="1586394"/>
            <a:ext cx="5477433" cy="110799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5959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E6C8BA9C-3910-A9D8-8378-49DD2ED71BDB}"/>
              </a:ext>
            </a:extLst>
          </p:cNvPr>
          <p:cNvGrpSpPr/>
          <p:nvPr/>
        </p:nvGrpSpPr>
        <p:grpSpPr>
          <a:xfrm>
            <a:off x="0" y="-1"/>
            <a:ext cx="12192000" cy="535048"/>
            <a:chOff x="0" y="-1"/>
            <a:chExt cx="12192000" cy="535048"/>
          </a:xfrm>
        </p:grpSpPr>
        <p:sp>
          <p:nvSpPr>
            <p:cNvPr id="10" name="Rectangle 9">
              <a:extLst>
                <a:ext uri="{FF2B5EF4-FFF2-40B4-BE49-F238E27FC236}">
                  <a16:creationId xmlns:a16="http://schemas.microsoft.com/office/drawing/2014/main" id="{B965EDB5-CF52-694C-2ED6-1D1F1CE30311}"/>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F44B180-B192-85A4-381C-3F2BEA83BE52}"/>
                </a:ext>
              </a:extLst>
            </p:cNvPr>
            <p:cNvSpPr txBox="1"/>
            <p:nvPr/>
          </p:nvSpPr>
          <p:spPr>
            <a:xfrm>
              <a:off x="5999987" y="54072"/>
              <a:ext cx="5748793" cy="461665"/>
            </a:xfrm>
            <a:prstGeom prst="rect">
              <a:avLst/>
            </a:prstGeom>
            <a:noFill/>
          </p:spPr>
          <p:txBody>
            <a:bodyPr wrap="square" rtlCol="0">
              <a:spAutoFit/>
            </a:bodyPr>
            <a:lstStyle/>
            <a:p>
              <a:pPr algn="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CAR-T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pic>
        <p:nvPicPr>
          <p:cNvPr id="13" name="Picture 12">
            <a:extLst>
              <a:ext uri="{FF2B5EF4-FFF2-40B4-BE49-F238E27FC236}">
                <a16:creationId xmlns:a16="http://schemas.microsoft.com/office/drawing/2014/main" id="{78D9D1FE-F74F-3327-8819-913E2ABCBF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25181" y="5948493"/>
            <a:ext cx="1593385" cy="535048"/>
          </a:xfrm>
          <a:prstGeom prst="rect">
            <a:avLst/>
          </a:prstGeom>
        </p:spPr>
      </p:pic>
      <p:pic>
        <p:nvPicPr>
          <p:cNvPr id="4" name="Picture 3">
            <a:extLst>
              <a:ext uri="{FF2B5EF4-FFF2-40B4-BE49-F238E27FC236}">
                <a16:creationId xmlns:a16="http://schemas.microsoft.com/office/drawing/2014/main" id="{898416B7-D91F-C0CD-AD6B-6423542C217C}"/>
              </a:ext>
            </a:extLst>
          </p:cNvPr>
          <p:cNvPicPr>
            <a:picLocks noChangeAspect="1"/>
          </p:cNvPicPr>
          <p:nvPr/>
        </p:nvPicPr>
        <p:blipFill rotWithShape="1">
          <a:blip r:embed="rId4"/>
          <a:srcRect l="3780" t="6601"/>
          <a:stretch/>
        </p:blipFill>
        <p:spPr>
          <a:xfrm>
            <a:off x="3497286" y="2116696"/>
            <a:ext cx="5197428" cy="4278493"/>
          </a:xfrm>
          <a:prstGeom prst="rect">
            <a:avLst/>
          </a:prstGeom>
        </p:spPr>
      </p:pic>
      <p:sp>
        <p:nvSpPr>
          <p:cNvPr id="6" name="TextBox 5">
            <a:extLst>
              <a:ext uri="{FF2B5EF4-FFF2-40B4-BE49-F238E27FC236}">
                <a16:creationId xmlns:a16="http://schemas.microsoft.com/office/drawing/2014/main" id="{B8B7491B-B0B4-6BC6-CFC4-381E70016CD7}"/>
              </a:ext>
            </a:extLst>
          </p:cNvPr>
          <p:cNvSpPr txBox="1"/>
          <p:nvPr/>
        </p:nvSpPr>
        <p:spPr>
          <a:xfrm>
            <a:off x="112123" y="6483541"/>
            <a:ext cx="4066897" cy="307777"/>
          </a:xfrm>
          <a:prstGeom prst="rect">
            <a:avLst/>
          </a:prstGeom>
          <a:noFill/>
        </p:spPr>
        <p:txBody>
          <a:bodyPr wrap="square">
            <a:spAutoFit/>
          </a:bodyPr>
          <a:lstStyle/>
          <a:p>
            <a:r>
              <a:rPr lang="en-US" sz="1400" dirty="0" err="1"/>
              <a:t>Mailankody</a:t>
            </a:r>
            <a:r>
              <a:rPr lang="en-US" sz="1400" dirty="0"/>
              <a:t> et al. ASH 2021. NEJM. 2022</a:t>
            </a:r>
          </a:p>
        </p:txBody>
      </p:sp>
    </p:spTree>
    <p:extLst>
      <p:ext uri="{BB962C8B-B14F-4D97-AF65-F5344CB8AC3E}">
        <p14:creationId xmlns:p14="http://schemas.microsoft.com/office/powerpoint/2010/main" val="178001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Object 1"/>
          <p:cNvSpPr/>
          <p:nvPr/>
        </p:nvSpPr>
        <p:spPr>
          <a:xfrm>
            <a:off x="0" y="698711"/>
            <a:ext cx="12188952" cy="540855"/>
          </a:xfrm>
          <a:prstGeom prst="rect">
            <a:avLst/>
          </a:prstGeom>
          <a:noFill/>
        </p:spPr>
        <p:txBody>
          <a:bodyPr wrap="square" lIns="0" tIns="0" rIns="0" bIns="0" rtlCol="0" anchor="t"/>
          <a:lstStyle/>
          <a:p>
            <a:pPr algn="ctr">
              <a:lnSpc>
                <a:spcPts val="4260"/>
              </a:lnSpc>
              <a:buNone/>
            </a:pPr>
            <a:r>
              <a:rPr lang="en-US" sz="3750" dirty="0">
                <a:solidFill>
                  <a:srgbClr val="004B84"/>
                </a:solidFill>
                <a:latin typeface="Calibri Light" panose="020F0302020204030204" pitchFamily="34" charset="0"/>
                <a:ea typeface="Roboto" pitchFamily="34" charset="-122"/>
                <a:cs typeface="Calibri Light" panose="020F0302020204030204" pitchFamily="34" charset="0"/>
              </a:rPr>
              <a:t>Disclosures</a:t>
            </a:r>
            <a:endParaRPr lang="en-US" dirty="0">
              <a:solidFill>
                <a:srgbClr val="004B84"/>
              </a:solidFill>
              <a:latin typeface="Calibri Light" panose="020F0302020204030204" pitchFamily="34" charset="0"/>
              <a:cs typeface="Calibri Light" panose="020F0302020204030204" pitchFamily="34" charset="0"/>
            </a:endParaRPr>
          </a:p>
        </p:txBody>
      </p:sp>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05638" y="3258149"/>
            <a:ext cx="571357" cy="495176"/>
          </a:xfrm>
          <a:prstGeom prst="rect">
            <a:avLst/>
          </a:prstGeom>
        </p:spPr>
      </p:pic>
      <p:pic>
        <p:nvPicPr>
          <p:cNvPr id="7" name="Object 6"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7845" y="3216304"/>
            <a:ext cx="761810" cy="599925"/>
          </a:xfrm>
          <a:prstGeom prst="rect">
            <a:avLst/>
          </a:prstGeom>
        </p:spPr>
      </p:pic>
      <p:pic>
        <p:nvPicPr>
          <p:cNvPr id="10" name="Object 9"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38866" y="3132606"/>
            <a:ext cx="733242" cy="761810"/>
          </a:xfrm>
          <a:prstGeom prst="rect">
            <a:avLst/>
          </a:prstGeom>
        </p:spPr>
      </p:pic>
      <p:pic>
        <p:nvPicPr>
          <p:cNvPr id="13" name="Picture 12">
            <a:extLst>
              <a:ext uri="{FF2B5EF4-FFF2-40B4-BE49-F238E27FC236}">
                <a16:creationId xmlns:a16="http://schemas.microsoft.com/office/drawing/2014/main" id="{BCEA7077-20AD-B99A-BE10-279D7174DE5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9638866" y="5967484"/>
            <a:ext cx="1664211" cy="558831"/>
          </a:xfrm>
          <a:prstGeom prst="rect">
            <a:avLst/>
          </a:prstGeom>
        </p:spPr>
      </p:pic>
      <p:sp>
        <p:nvSpPr>
          <p:cNvPr id="14" name="TextBox 13">
            <a:extLst>
              <a:ext uri="{FF2B5EF4-FFF2-40B4-BE49-F238E27FC236}">
                <a16:creationId xmlns:a16="http://schemas.microsoft.com/office/drawing/2014/main" id="{BB8DAE06-4C3C-F525-4E29-7B453F305B9A}"/>
              </a:ext>
            </a:extLst>
          </p:cNvPr>
          <p:cNvSpPr txBox="1"/>
          <p:nvPr/>
        </p:nvSpPr>
        <p:spPr>
          <a:xfrm>
            <a:off x="1006763" y="1727200"/>
            <a:ext cx="6890327"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Ad Board: BMS</a:t>
            </a:r>
          </a:p>
          <a:p>
            <a:r>
              <a:rPr lang="en-US" dirty="0">
                <a:latin typeface="Calibri" panose="020F0502020204030204" pitchFamily="34" charset="0"/>
                <a:cs typeface="Calibri" panose="020F0502020204030204" pitchFamily="34" charset="0"/>
              </a:rPr>
              <a:t>Consultancy and institutional research support: Kite</a:t>
            </a:r>
          </a:p>
        </p:txBody>
      </p:sp>
      <p:sp>
        <p:nvSpPr>
          <p:cNvPr id="3" name="Rectangle 2">
            <a:extLst>
              <a:ext uri="{FF2B5EF4-FFF2-40B4-BE49-F238E27FC236}">
                <a16:creationId xmlns:a16="http://schemas.microsoft.com/office/drawing/2014/main" id="{4F3882B9-87DF-929F-2684-4A5965ED4DC2}"/>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8032818-61F7-F27A-5503-C7B88C2FD8FF}"/>
              </a:ext>
            </a:extLst>
          </p:cNvPr>
          <p:cNvSpPr txBox="1"/>
          <p:nvPr/>
        </p:nvSpPr>
        <p:spPr>
          <a:xfrm>
            <a:off x="5828305" y="71564"/>
            <a:ext cx="5748793" cy="461665"/>
          </a:xfrm>
          <a:prstGeom prst="rect">
            <a:avLst/>
          </a:prstGeom>
          <a:noFill/>
        </p:spPr>
        <p:txBody>
          <a:bodyPr wrap="square" rtlCol="0">
            <a:spAutoFit/>
          </a:bodyPr>
          <a:lstStyle/>
          <a:p>
            <a:pPr algn="r"/>
            <a:r>
              <a:rPr lang="en-US" sz="2400" dirty="0">
                <a:solidFill>
                  <a:srgbClr val="FFFFFF"/>
                </a:solidFill>
                <a:latin typeface="Calibri" panose="020F0502020204030204"/>
              </a:rPr>
              <a:t>CAR T in Multiple Myeloma</a:t>
            </a:r>
            <a:endParaRPr lang="en-US" sz="2400" b="1" dirty="0">
              <a:solidFill>
                <a:srgbClr val="FFFFFF"/>
              </a:solidFill>
              <a:latin typeface="Calibri" panose="020F0502020204030204"/>
            </a:endParaRPr>
          </a:p>
        </p:txBody>
      </p:sp>
      <p:pic>
        <p:nvPicPr>
          <p:cNvPr id="15" name="Audio 14">
            <a:hlinkClick r:id="" action="ppaction://media"/>
            <a:extLst>
              <a:ext uri="{FF2B5EF4-FFF2-40B4-BE49-F238E27FC236}">
                <a16:creationId xmlns:a16="http://schemas.microsoft.com/office/drawing/2014/main" id="{851B89BD-354D-134B-F22C-08F245974D13}"/>
              </a:ext>
            </a:extLst>
          </p:cNvPr>
          <p:cNvPicPr>
            <a:picLocks noChangeAspect="1"/>
          </p:cNvPicPr>
          <p:nvPr>
            <a:audioFile r:link="rId2"/>
            <p:extLst>
              <p:ext uri="{DAA4B4D4-6D71-4841-9C94-3DE7FCFB9230}">
                <p14:media xmlns:p14="http://schemas.microsoft.com/office/powerpoint/2010/main" r:embed="rId1"/>
              </p:ext>
            </p:extLst>
          </p:nvPr>
        </p:nvPicPr>
        <p:blipFill>
          <a:blip r:embed="rId12"/>
          <a:srcRect l="-118750" t="-118750" r="-118750" b="-118750"/>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1826"/>
    </mc:Choice>
    <mc:Fallback xmlns="">
      <p:transition spd="slow" advTm="18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614901" y="547644"/>
            <a:ext cx="10981993" cy="1085894"/>
          </a:xfrm>
        </p:spPr>
        <p:txBody>
          <a:bodyPr>
            <a:normAutofit/>
          </a:bodyPr>
          <a:lstStyle/>
          <a:p>
            <a:pPr algn="ctr"/>
            <a:r>
              <a:rPr lang="en-US" sz="4000" dirty="0">
                <a:solidFill>
                  <a:srgbClr val="004B84"/>
                </a:solidFill>
              </a:rPr>
              <a:t>Future: Allogeneic Constructs</a:t>
            </a:r>
          </a:p>
        </p:txBody>
      </p:sp>
      <p:sp>
        <p:nvSpPr>
          <p:cNvPr id="4" name="Rectangle 3">
            <a:extLst>
              <a:ext uri="{FF2B5EF4-FFF2-40B4-BE49-F238E27FC236}">
                <a16:creationId xmlns:a16="http://schemas.microsoft.com/office/drawing/2014/main" id="{4283A911-FCC5-4581-8E62-64243FA23FD6}"/>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A760FC-0B86-4AFA-A4A5-4E6FF7073650}"/>
              </a:ext>
            </a:extLst>
          </p:cNvPr>
          <p:cNvSpPr txBox="1"/>
          <p:nvPr/>
        </p:nvSpPr>
        <p:spPr>
          <a:xfrm>
            <a:off x="5828305" y="71564"/>
            <a:ext cx="5748793" cy="461665"/>
          </a:xfrm>
          <a:prstGeom prst="rect">
            <a:avLst/>
          </a:prstGeom>
          <a:noFill/>
        </p:spPr>
        <p:txBody>
          <a:bodyPr wrap="square" rtlCol="0">
            <a:spAutoFit/>
          </a:bodyPr>
          <a:lstStyle/>
          <a:p>
            <a:pPr algn="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CAR 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65D894F-FE95-46F4-8E6B-0A52E7B46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32684" y="5551848"/>
            <a:ext cx="1664211" cy="558831"/>
          </a:xfrm>
          <a:prstGeom prst="rect">
            <a:avLst/>
          </a:prstGeom>
        </p:spPr>
      </p:pic>
      <p:pic>
        <p:nvPicPr>
          <p:cNvPr id="10" name="Content Placeholder 9">
            <a:extLst>
              <a:ext uri="{FF2B5EF4-FFF2-40B4-BE49-F238E27FC236}">
                <a16:creationId xmlns:a16="http://schemas.microsoft.com/office/drawing/2014/main" id="{4F6FBBCF-5B84-9D4E-1C9E-57EA4AB1BE3C}"/>
              </a:ext>
            </a:extLst>
          </p:cNvPr>
          <p:cNvPicPr>
            <a:picLocks noGrp="1" noChangeAspect="1"/>
          </p:cNvPicPr>
          <p:nvPr>
            <p:ph idx="1"/>
          </p:nvPr>
        </p:nvPicPr>
        <p:blipFill rotWithShape="1">
          <a:blip r:embed="rId4"/>
          <a:srcRect/>
          <a:stretch/>
        </p:blipFill>
        <p:spPr>
          <a:xfrm>
            <a:off x="2323065" y="1633538"/>
            <a:ext cx="7545869" cy="4351338"/>
          </a:xfrm>
          <a:prstGeom prst="rect">
            <a:avLst/>
          </a:prstGeom>
        </p:spPr>
      </p:pic>
      <p:sp>
        <p:nvSpPr>
          <p:cNvPr id="11" name="TextBox 10">
            <a:extLst>
              <a:ext uri="{FF2B5EF4-FFF2-40B4-BE49-F238E27FC236}">
                <a16:creationId xmlns:a16="http://schemas.microsoft.com/office/drawing/2014/main" id="{9C3E27FB-FDD6-7646-0B6A-F2C42C0FC159}"/>
              </a:ext>
            </a:extLst>
          </p:cNvPr>
          <p:cNvSpPr txBox="1"/>
          <p:nvPr/>
        </p:nvSpPr>
        <p:spPr>
          <a:xfrm>
            <a:off x="0" y="6488668"/>
            <a:ext cx="3749040" cy="276999"/>
          </a:xfrm>
          <a:prstGeom prst="rect">
            <a:avLst/>
          </a:prstGeom>
          <a:noFill/>
        </p:spPr>
        <p:txBody>
          <a:bodyPr wrap="square" rtlCol="0">
            <a:spAutoFit/>
          </a:bodyPr>
          <a:lstStyle/>
          <a:p>
            <a:r>
              <a:rPr lang="en-US" sz="1200" dirty="0"/>
              <a:t>Caldwell et al. Front Immun. 2021</a:t>
            </a:r>
          </a:p>
        </p:txBody>
      </p:sp>
    </p:spTree>
    <p:extLst>
      <p:ext uri="{BB962C8B-B14F-4D97-AF65-F5344CB8AC3E}">
        <p14:creationId xmlns:p14="http://schemas.microsoft.com/office/powerpoint/2010/main" val="295946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614901" y="547644"/>
            <a:ext cx="10981993" cy="1085894"/>
          </a:xfrm>
        </p:spPr>
        <p:txBody>
          <a:bodyPr>
            <a:normAutofit/>
          </a:bodyPr>
          <a:lstStyle/>
          <a:p>
            <a:pPr algn="ctr"/>
            <a:r>
              <a:rPr lang="en-US" sz="4000" dirty="0">
                <a:solidFill>
                  <a:srgbClr val="004B84"/>
                </a:solidFill>
                <a:ea typeface="Roboto" pitchFamily="34" charset="-122"/>
                <a:cs typeface="Roboto" pitchFamily="34" charset="-120"/>
              </a:rPr>
              <a:t>Summary: BCMA CAR T in RRMM</a:t>
            </a:r>
            <a:endParaRPr lang="en-US" sz="4000" dirty="0">
              <a:solidFill>
                <a:srgbClr val="004B84"/>
              </a:solidFill>
            </a:endParaRPr>
          </a:p>
        </p:txBody>
      </p:sp>
      <p:graphicFrame>
        <p:nvGraphicFramePr>
          <p:cNvPr id="7" name="Content Placeholder 6">
            <a:extLst>
              <a:ext uri="{FF2B5EF4-FFF2-40B4-BE49-F238E27FC236}">
                <a16:creationId xmlns:a16="http://schemas.microsoft.com/office/drawing/2014/main" id="{FC6E7EAF-1DAA-A89A-553A-7DF7B05523CE}"/>
              </a:ext>
            </a:extLst>
          </p:cNvPr>
          <p:cNvGraphicFramePr>
            <a:graphicFrameLocks noGrp="1"/>
          </p:cNvGraphicFramePr>
          <p:nvPr>
            <p:ph idx="1"/>
            <p:extLst>
              <p:ext uri="{D42A27DB-BD31-4B8C-83A1-F6EECF244321}">
                <p14:modId xmlns:p14="http://schemas.microsoft.com/office/powerpoint/2010/main" val="1022650509"/>
              </p:ext>
            </p:extLst>
          </p:nvPr>
        </p:nvGraphicFramePr>
        <p:xfrm>
          <a:off x="848097" y="1417024"/>
          <a:ext cx="10515600" cy="4134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4283A911-FCC5-4581-8E62-64243FA23FD6}"/>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A760FC-0B86-4AFA-A4A5-4E6FF7073650}"/>
              </a:ext>
            </a:extLst>
          </p:cNvPr>
          <p:cNvSpPr txBox="1"/>
          <p:nvPr/>
        </p:nvSpPr>
        <p:spPr>
          <a:xfrm>
            <a:off x="5828305" y="71564"/>
            <a:ext cx="574879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CAR 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65D894F-FE95-46F4-8E6B-0A52E7B4603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932684" y="5551848"/>
            <a:ext cx="1664211" cy="558831"/>
          </a:xfrm>
          <a:prstGeom prst="rect">
            <a:avLst/>
          </a:prstGeom>
        </p:spPr>
      </p:pic>
    </p:spTree>
    <p:extLst>
      <p:ext uri="{BB962C8B-B14F-4D97-AF65-F5344CB8AC3E}">
        <p14:creationId xmlns:p14="http://schemas.microsoft.com/office/powerpoint/2010/main" val="3089825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4DD751-C054-352F-356A-79E7CB572702}"/>
              </a:ext>
            </a:extLst>
          </p:cNvPr>
          <p:cNvSpPr txBox="1">
            <a:spLocks/>
          </p:cNvSpPr>
          <p:nvPr/>
        </p:nvSpPr>
        <p:spPr>
          <a:xfrm>
            <a:off x="807235" y="636081"/>
            <a:ext cx="10981993" cy="108589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j-ea"/>
                <a:cs typeface="+mj-cs"/>
              </a:rPr>
              <a:t>Thank You</a:t>
            </a:r>
          </a:p>
        </p:txBody>
      </p:sp>
      <p:sp>
        <p:nvSpPr>
          <p:cNvPr id="2" name="TextBox 1">
            <a:extLst>
              <a:ext uri="{FF2B5EF4-FFF2-40B4-BE49-F238E27FC236}">
                <a16:creationId xmlns:a16="http://schemas.microsoft.com/office/drawing/2014/main" id="{C2455847-AA57-8DFF-E5E3-41FE55FCF51B}"/>
              </a:ext>
            </a:extLst>
          </p:cNvPr>
          <p:cNvSpPr txBox="1"/>
          <p:nvPr/>
        </p:nvSpPr>
        <p:spPr>
          <a:xfrm>
            <a:off x="2164093" y="5889637"/>
            <a:ext cx="85000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Please contact Hailey Honeycutt (</a:t>
            </a: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hailey@aaci-cancer.org</a:t>
            </a:r>
            <a:r>
              <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rPr>
              <a:t>) with feedback, comments, or questions regarding this content.</a:t>
            </a:r>
          </a:p>
        </p:txBody>
      </p:sp>
      <p:pic>
        <p:nvPicPr>
          <p:cNvPr id="3" name="Picture 2">
            <a:extLst>
              <a:ext uri="{FF2B5EF4-FFF2-40B4-BE49-F238E27FC236}">
                <a16:creationId xmlns:a16="http://schemas.microsoft.com/office/drawing/2014/main" id="{323C2A36-DB32-293F-C067-A0237EBF27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88770" y="2073555"/>
            <a:ext cx="5218925" cy="2244137"/>
          </a:xfrm>
          <a:prstGeom prst="rect">
            <a:avLst/>
          </a:prstGeom>
        </p:spPr>
      </p:pic>
    </p:spTree>
    <p:extLst>
      <p:ext uri="{BB962C8B-B14F-4D97-AF65-F5344CB8AC3E}">
        <p14:creationId xmlns:p14="http://schemas.microsoft.com/office/powerpoint/2010/main" val="60090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CEA7077-20AD-B99A-BE10-279D7174DE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638866" y="5967484"/>
            <a:ext cx="1664211" cy="558831"/>
          </a:xfrm>
          <a:prstGeom prst="rect">
            <a:avLst/>
          </a:prstGeom>
        </p:spPr>
      </p:pic>
      <p:sp>
        <p:nvSpPr>
          <p:cNvPr id="2" name="Object 1"/>
          <p:cNvSpPr/>
          <p:nvPr/>
        </p:nvSpPr>
        <p:spPr>
          <a:xfrm>
            <a:off x="3183054" y="1323264"/>
            <a:ext cx="5535168" cy="540855"/>
          </a:xfrm>
          <a:prstGeom prst="rect">
            <a:avLst/>
          </a:prstGeom>
          <a:noFill/>
        </p:spPr>
        <p:txBody>
          <a:bodyPr wrap="square" lIns="0" tIns="0" rIns="0" bIns="0" rtlCol="0" anchor="t"/>
          <a:lstStyle/>
          <a:p>
            <a:pPr algn="ctr">
              <a:lnSpc>
                <a:spcPts val="4260"/>
              </a:lnSpc>
              <a:buNone/>
            </a:pPr>
            <a:r>
              <a:rPr lang="en-US" sz="3750" dirty="0">
                <a:solidFill>
                  <a:srgbClr val="004B84"/>
                </a:solidFill>
                <a:latin typeface="Calibri Light" panose="020F0302020204030204" pitchFamily="34" charset="0"/>
                <a:ea typeface="Roboto" pitchFamily="34" charset="-122"/>
                <a:cs typeface="Calibri Light" panose="020F0302020204030204" pitchFamily="34" charset="0"/>
              </a:rPr>
              <a:t>Learning Objectives</a:t>
            </a:r>
            <a:endParaRPr lang="en-US" dirty="0">
              <a:solidFill>
                <a:srgbClr val="004B84"/>
              </a:solidFill>
              <a:latin typeface="Calibri Light" panose="020F0302020204030204" pitchFamily="34" charset="0"/>
              <a:cs typeface="Calibri Light" panose="020F0302020204030204" pitchFamily="34" charset="0"/>
            </a:endParaRPr>
          </a:p>
        </p:txBody>
      </p:sp>
      <p:graphicFrame>
        <p:nvGraphicFramePr>
          <p:cNvPr id="14" name="Content Placeholder 2">
            <a:extLst>
              <a:ext uri="{FF2B5EF4-FFF2-40B4-BE49-F238E27FC236}">
                <a16:creationId xmlns:a16="http://schemas.microsoft.com/office/drawing/2014/main" id="{7F0B60F4-904B-842D-3998-2035DEF128DE}"/>
              </a:ext>
            </a:extLst>
          </p:cNvPr>
          <p:cNvGraphicFramePr>
            <a:graphicFrameLocks/>
          </p:cNvGraphicFramePr>
          <p:nvPr>
            <p:extLst>
              <p:ext uri="{D42A27DB-BD31-4B8C-83A1-F6EECF244321}">
                <p14:modId xmlns:p14="http://schemas.microsoft.com/office/powerpoint/2010/main" val="449028135"/>
              </p:ext>
            </p:extLst>
          </p:nvPr>
        </p:nvGraphicFramePr>
        <p:xfrm>
          <a:off x="838200" y="1523785"/>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Rectangle 2">
            <a:extLst>
              <a:ext uri="{FF2B5EF4-FFF2-40B4-BE49-F238E27FC236}">
                <a16:creationId xmlns:a16="http://schemas.microsoft.com/office/drawing/2014/main" id="{E868C62F-FA35-EB77-9BD6-30DBBA3F3F3D}"/>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E070625-B0F2-FB10-8C13-7CC7ED400529}"/>
              </a:ext>
            </a:extLst>
          </p:cNvPr>
          <p:cNvSpPr txBox="1"/>
          <p:nvPr/>
        </p:nvSpPr>
        <p:spPr>
          <a:xfrm>
            <a:off x="5828305" y="71564"/>
            <a:ext cx="5748793" cy="461665"/>
          </a:xfrm>
          <a:prstGeom prst="rect">
            <a:avLst/>
          </a:prstGeom>
          <a:noFill/>
        </p:spPr>
        <p:txBody>
          <a:bodyPr wrap="square" rtlCol="0">
            <a:spAutoFit/>
          </a:bodyPr>
          <a:lstStyle/>
          <a:p>
            <a:pPr algn="r"/>
            <a:r>
              <a:rPr lang="en-US" sz="2400" dirty="0">
                <a:solidFill>
                  <a:srgbClr val="FFFFFF"/>
                </a:solidFill>
                <a:latin typeface="Calibri" panose="020F0502020204030204"/>
              </a:rPr>
              <a:t>CAR T in Multiple Myeloma</a:t>
            </a:r>
            <a:endParaRPr lang="en-US" sz="2400" b="1" dirty="0">
              <a:solidFill>
                <a:srgbClr val="FFFFFF"/>
              </a:solidFill>
              <a:latin typeface="Calibri" panose="020F0502020204030204"/>
            </a:endParaRPr>
          </a:p>
        </p:txBody>
      </p:sp>
      <p:pic>
        <p:nvPicPr>
          <p:cNvPr id="7" name="Audio 6">
            <a:hlinkClick r:id="" action="ppaction://media"/>
            <a:extLst>
              <a:ext uri="{FF2B5EF4-FFF2-40B4-BE49-F238E27FC236}">
                <a16:creationId xmlns:a16="http://schemas.microsoft.com/office/drawing/2014/main" id="{849549B9-1454-EEF0-F890-4E9C2A49A6F0}"/>
              </a:ext>
            </a:extLst>
          </p:cNvPr>
          <p:cNvPicPr>
            <a:picLocks noChangeAspect="1"/>
          </p:cNvPicPr>
          <p:nvPr>
            <a:audioFile r:link="rId2"/>
            <p:extLst>
              <p:ext uri="{DAA4B4D4-6D71-4841-9C94-3DE7FCFB9230}">
                <p14:media xmlns:p14="http://schemas.microsoft.com/office/powerpoint/2010/main" r:embed="rId1"/>
              </p:ext>
            </p:extLst>
          </p:nvPr>
        </p:nvPicPr>
        <p:blipFill>
          <a:blip r:embed="rId11"/>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994177284"/>
      </p:ext>
    </p:extLst>
  </p:cSld>
  <p:clrMapOvr>
    <a:masterClrMapping/>
  </p:clrMapOvr>
  <mc:AlternateContent xmlns:mc="http://schemas.openxmlformats.org/markup-compatibility/2006" xmlns:p14="http://schemas.microsoft.com/office/powerpoint/2010/main">
    <mc:Choice Requires="p14">
      <p:transition spd="slow" p14:dur="2000" advTm="28355"/>
    </mc:Choice>
    <mc:Fallback xmlns="">
      <p:transition spd="slow" advTm="283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209263" y="2096102"/>
            <a:ext cx="3371472" cy="2665795"/>
          </a:xfrm>
        </p:spPr>
        <p:txBody>
          <a:bodyPr>
            <a:noAutofit/>
          </a:bodyPr>
          <a:lstStyle/>
          <a:p>
            <a:pPr algn="ctr"/>
            <a:r>
              <a:rPr kumimoji="0" lang="en-US" sz="4000" i="0" u="none" strike="noStrike" kern="1200" cap="none" spc="0" normalizeH="0" baseline="0" noProof="0" dirty="0">
                <a:ln>
                  <a:noFill/>
                </a:ln>
                <a:solidFill>
                  <a:srgbClr val="004B84"/>
                </a:solidFill>
                <a:effectLst/>
                <a:uLnTx/>
                <a:uFillTx/>
                <a:ea typeface="Roboto" pitchFamily="34" charset="-122"/>
                <a:cs typeface="Roboto" pitchFamily="34" charset="-120"/>
              </a:rPr>
              <a:t>RRMM –</a:t>
            </a:r>
            <a:br>
              <a:rPr kumimoji="0" lang="en-US" sz="4000" i="0" u="none" strike="noStrike" kern="1200" cap="none" spc="0" normalizeH="0" baseline="0" noProof="0" dirty="0">
                <a:ln>
                  <a:noFill/>
                </a:ln>
                <a:solidFill>
                  <a:srgbClr val="004B84"/>
                </a:solidFill>
                <a:effectLst/>
                <a:uLnTx/>
                <a:uFillTx/>
                <a:ea typeface="Roboto" pitchFamily="34" charset="-122"/>
                <a:cs typeface="Roboto" pitchFamily="34" charset="-120"/>
              </a:rPr>
            </a:br>
            <a:r>
              <a:rPr kumimoji="0" lang="en-US" sz="4000" i="0" u="none" strike="noStrike" kern="1200" cap="none" spc="0" normalizeH="0" baseline="0" noProof="0" dirty="0">
                <a:ln>
                  <a:noFill/>
                </a:ln>
                <a:solidFill>
                  <a:srgbClr val="004B84"/>
                </a:solidFill>
                <a:effectLst/>
                <a:uLnTx/>
                <a:uFillTx/>
                <a:ea typeface="Roboto" pitchFamily="34" charset="-122"/>
                <a:cs typeface="Roboto" pitchFamily="34" charset="-120"/>
              </a:rPr>
              <a:t>Pentarefractory Patients </a:t>
            </a:r>
            <a:r>
              <a:rPr lang="en-US" sz="4000" dirty="0">
                <a:solidFill>
                  <a:srgbClr val="004B84"/>
                </a:solidFill>
                <a:ea typeface="Roboto" pitchFamily="34" charset="-122"/>
                <a:cs typeface="Roboto" pitchFamily="34" charset="-120"/>
              </a:rPr>
              <a:t>H</a:t>
            </a:r>
            <a:r>
              <a:rPr kumimoji="0" lang="en-US" sz="4000" i="0" u="none" strike="noStrike" kern="1200" cap="none" spc="0" normalizeH="0" baseline="0" noProof="0" dirty="0" err="1">
                <a:ln>
                  <a:noFill/>
                </a:ln>
                <a:solidFill>
                  <a:srgbClr val="004B84"/>
                </a:solidFill>
                <a:effectLst/>
                <a:uLnTx/>
                <a:uFillTx/>
                <a:ea typeface="Roboto" pitchFamily="34" charset="-122"/>
                <a:cs typeface="Roboto" pitchFamily="34" charset="-120"/>
              </a:rPr>
              <a:t>ave</a:t>
            </a:r>
            <a:r>
              <a:rPr kumimoji="0" lang="en-US" sz="4000" i="0" u="none" strike="noStrike" kern="1200" cap="none" spc="0" normalizeH="0" baseline="0" noProof="0" dirty="0">
                <a:ln>
                  <a:noFill/>
                </a:ln>
                <a:solidFill>
                  <a:srgbClr val="004B84"/>
                </a:solidFill>
                <a:effectLst/>
                <a:uLnTx/>
                <a:uFillTx/>
                <a:ea typeface="Roboto" pitchFamily="34" charset="-122"/>
                <a:cs typeface="Roboto" pitchFamily="34" charset="-120"/>
              </a:rPr>
              <a:t> a Poor </a:t>
            </a:r>
            <a:r>
              <a:rPr lang="en-US" sz="4000" dirty="0">
                <a:solidFill>
                  <a:srgbClr val="004B84"/>
                </a:solidFill>
                <a:ea typeface="Roboto" pitchFamily="34" charset="-122"/>
                <a:cs typeface="Roboto" pitchFamily="34" charset="-120"/>
              </a:rPr>
              <a:t>P</a:t>
            </a:r>
            <a:r>
              <a:rPr kumimoji="0" lang="en-US" sz="4000" i="0" u="none" strike="noStrike" kern="1200" cap="none" spc="0" normalizeH="0" baseline="0" noProof="0" dirty="0" err="1">
                <a:ln>
                  <a:noFill/>
                </a:ln>
                <a:solidFill>
                  <a:srgbClr val="004B84"/>
                </a:solidFill>
                <a:effectLst/>
                <a:uLnTx/>
                <a:uFillTx/>
                <a:ea typeface="Roboto" pitchFamily="34" charset="-122"/>
                <a:cs typeface="Roboto" pitchFamily="34" charset="-120"/>
              </a:rPr>
              <a:t>rognosis</a:t>
            </a:r>
            <a:endParaRPr lang="en-US" sz="4000" b="1" dirty="0">
              <a:solidFill>
                <a:srgbClr val="004B84"/>
              </a:solidFill>
            </a:endParaRPr>
          </a:p>
        </p:txBody>
      </p:sp>
      <p:sp>
        <p:nvSpPr>
          <p:cNvPr id="4" name="Rectangle 3">
            <a:extLst>
              <a:ext uri="{FF2B5EF4-FFF2-40B4-BE49-F238E27FC236}">
                <a16:creationId xmlns:a16="http://schemas.microsoft.com/office/drawing/2014/main" id="{4283A911-FCC5-4581-8E62-64243FA23FD6}"/>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A760FC-0B86-4AFA-A4A5-4E6FF7073650}"/>
              </a:ext>
            </a:extLst>
          </p:cNvPr>
          <p:cNvSpPr txBox="1"/>
          <p:nvPr/>
        </p:nvSpPr>
        <p:spPr>
          <a:xfrm>
            <a:off x="5828305" y="71564"/>
            <a:ext cx="5748793" cy="461665"/>
          </a:xfrm>
          <a:prstGeom prst="rect">
            <a:avLst/>
          </a:prstGeom>
          <a:noFill/>
        </p:spPr>
        <p:txBody>
          <a:bodyPr wrap="square" rtlCol="0">
            <a:spAutoFit/>
          </a:bodyPr>
          <a:lstStyle/>
          <a:p>
            <a:pPr algn="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CAR 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65D894F-FE95-46F4-8E6B-0A52E7B4603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32684" y="5551848"/>
            <a:ext cx="1664211" cy="558831"/>
          </a:xfrm>
          <a:prstGeom prst="rect">
            <a:avLst/>
          </a:prstGeom>
        </p:spPr>
      </p:pic>
      <p:cxnSp>
        <p:nvCxnSpPr>
          <p:cNvPr id="9" name="Straight Connector 8">
            <a:extLst>
              <a:ext uri="{FF2B5EF4-FFF2-40B4-BE49-F238E27FC236}">
                <a16:creationId xmlns:a16="http://schemas.microsoft.com/office/drawing/2014/main" id="{421F378E-9807-D9D7-8A35-CB05CE42DE04}"/>
              </a:ext>
            </a:extLst>
          </p:cNvPr>
          <p:cNvCxnSpPr>
            <a:cxnSpLocks/>
          </p:cNvCxnSpPr>
          <p:nvPr/>
        </p:nvCxnSpPr>
        <p:spPr>
          <a:xfrm>
            <a:off x="3863083" y="1078787"/>
            <a:ext cx="0" cy="5373384"/>
          </a:xfrm>
          <a:prstGeom prst="line">
            <a:avLst/>
          </a:prstGeom>
          <a:ln w="57150">
            <a:solidFill>
              <a:srgbClr val="004B84"/>
            </a:solidFill>
          </a:ln>
        </p:spPr>
        <p:style>
          <a:lnRef idx="1">
            <a:schemeClr val="accent1"/>
          </a:lnRef>
          <a:fillRef idx="0">
            <a:schemeClr val="accent1"/>
          </a:fillRef>
          <a:effectRef idx="0">
            <a:schemeClr val="accent1"/>
          </a:effectRef>
          <a:fontRef idx="minor">
            <a:schemeClr val="tx1"/>
          </a:fontRef>
        </p:style>
      </p:cxnSp>
      <p:pic>
        <p:nvPicPr>
          <p:cNvPr id="11" name="Content Placeholder 6">
            <a:extLst>
              <a:ext uri="{FF2B5EF4-FFF2-40B4-BE49-F238E27FC236}">
                <a16:creationId xmlns:a16="http://schemas.microsoft.com/office/drawing/2014/main" id="{257B86BD-5C3A-49EB-609F-791480E0BBBC}"/>
              </a:ext>
            </a:extLst>
          </p:cNvPr>
          <p:cNvPicPr>
            <a:picLocks noGrp="1" noChangeAspect="1"/>
          </p:cNvPicPr>
          <p:nvPr>
            <p:ph idx="1"/>
          </p:nvPr>
        </p:nvPicPr>
        <p:blipFill rotWithShape="1">
          <a:blip r:embed="rId6"/>
          <a:srcRect l="3618" t="2722" r="15666"/>
          <a:stretch/>
        </p:blipFill>
        <p:spPr>
          <a:xfrm>
            <a:off x="4641758" y="1161481"/>
            <a:ext cx="4512252" cy="5207995"/>
          </a:xfrm>
          <a:prstGeom prst="rect">
            <a:avLst/>
          </a:prstGeom>
        </p:spPr>
      </p:pic>
      <p:sp>
        <p:nvSpPr>
          <p:cNvPr id="12" name="TextBox 11">
            <a:extLst>
              <a:ext uri="{FF2B5EF4-FFF2-40B4-BE49-F238E27FC236}">
                <a16:creationId xmlns:a16="http://schemas.microsoft.com/office/drawing/2014/main" id="{E06220AF-2EA2-01AA-D263-8652A90715A4}"/>
              </a:ext>
            </a:extLst>
          </p:cNvPr>
          <p:cNvSpPr txBox="1"/>
          <p:nvPr/>
        </p:nvSpPr>
        <p:spPr>
          <a:xfrm>
            <a:off x="0" y="6550223"/>
            <a:ext cx="3111731" cy="276999"/>
          </a:xfrm>
          <a:prstGeom prst="rect">
            <a:avLst/>
          </a:prstGeom>
          <a:noFill/>
        </p:spPr>
        <p:txBody>
          <a:bodyPr wrap="square" rtlCol="0">
            <a:spAutoFit/>
          </a:bodyPr>
          <a:lstStyle/>
          <a:p>
            <a:r>
              <a:rPr lang="en-US" sz="1200" dirty="0"/>
              <a:t>Gandhi et al. Leukemia. 2019</a:t>
            </a:r>
          </a:p>
        </p:txBody>
      </p:sp>
      <p:sp>
        <p:nvSpPr>
          <p:cNvPr id="14" name="TextBox 13">
            <a:extLst>
              <a:ext uri="{FF2B5EF4-FFF2-40B4-BE49-F238E27FC236}">
                <a16:creationId xmlns:a16="http://schemas.microsoft.com/office/drawing/2014/main" id="{2E266B32-0A67-EA3A-A1B1-B58331C1817F}"/>
              </a:ext>
            </a:extLst>
          </p:cNvPr>
          <p:cNvSpPr txBox="1"/>
          <p:nvPr/>
        </p:nvSpPr>
        <p:spPr>
          <a:xfrm>
            <a:off x="8317381" y="2041033"/>
            <a:ext cx="2447408" cy="954107"/>
          </a:xfrm>
          <a:prstGeom prst="rect">
            <a:avLst/>
          </a:prstGeom>
          <a:noFill/>
          <a:ln>
            <a:solidFill>
              <a:srgbClr val="004B84"/>
            </a:solidFill>
          </a:ln>
        </p:spPr>
        <p:txBody>
          <a:bodyPr wrap="square">
            <a:spAutoFit/>
          </a:bodyPr>
          <a:lstStyle/>
          <a:p>
            <a:pPr algn="ctr"/>
            <a:r>
              <a:rPr lang="en-US" sz="2800" dirty="0">
                <a:solidFill>
                  <a:srgbClr val="000000"/>
                </a:solidFill>
                <a:ea typeface="Roboto" pitchFamily="34" charset="-122"/>
                <a:cs typeface="Roboto" pitchFamily="34" charset="-120"/>
              </a:rPr>
              <a:t>Survival &lt; 6 months</a:t>
            </a:r>
            <a:endParaRPr lang="en-US" sz="2800" dirty="0"/>
          </a:p>
        </p:txBody>
      </p:sp>
      <p:pic>
        <p:nvPicPr>
          <p:cNvPr id="8" name="Audio 7">
            <a:hlinkClick r:id="" action="ppaction://media"/>
            <a:extLst>
              <a:ext uri="{FF2B5EF4-FFF2-40B4-BE49-F238E27FC236}">
                <a16:creationId xmlns:a16="http://schemas.microsoft.com/office/drawing/2014/main" id="{5309FFED-E6EC-2733-5EBA-BB0E02BEED77}"/>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078758991"/>
      </p:ext>
    </p:extLst>
  </p:cSld>
  <p:clrMapOvr>
    <a:masterClrMapping/>
  </p:clrMapOvr>
  <mc:AlternateContent xmlns:mc="http://schemas.openxmlformats.org/markup-compatibility/2006" xmlns:p14="http://schemas.microsoft.com/office/powerpoint/2010/main">
    <mc:Choice Requires="p14">
      <p:transition spd="slow" p14:dur="2000" advTm="17352"/>
    </mc:Choice>
    <mc:Fallback xmlns="">
      <p:transition spd="slow" advTm="173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491611" y="2259328"/>
            <a:ext cx="3042699" cy="2665795"/>
          </a:xfrm>
        </p:spPr>
        <p:txBody>
          <a:bodyPr>
            <a:noAutofit/>
          </a:bodyPr>
          <a:lstStyle/>
          <a:p>
            <a:pPr algn="ctr"/>
            <a:r>
              <a:rPr kumimoji="0" lang="en-US" sz="4000" i="0" u="none" strike="noStrike" kern="1200" cap="none" spc="0" normalizeH="0" baseline="0" noProof="0" dirty="0">
                <a:ln>
                  <a:noFill/>
                </a:ln>
                <a:solidFill>
                  <a:srgbClr val="004B84"/>
                </a:solidFill>
                <a:effectLst/>
                <a:uLnTx/>
                <a:uFillTx/>
                <a:ea typeface="Roboto" pitchFamily="34" charset="-122"/>
                <a:cs typeface="Roboto" pitchFamily="34" charset="-120"/>
              </a:rPr>
              <a:t>Target – BCMA on PC</a:t>
            </a:r>
            <a:endParaRPr lang="en-US" sz="4000" dirty="0">
              <a:solidFill>
                <a:srgbClr val="004B84"/>
              </a:solidFill>
            </a:endParaRPr>
          </a:p>
        </p:txBody>
      </p:sp>
      <p:sp>
        <p:nvSpPr>
          <p:cNvPr id="4" name="Rectangle 3">
            <a:extLst>
              <a:ext uri="{FF2B5EF4-FFF2-40B4-BE49-F238E27FC236}">
                <a16:creationId xmlns:a16="http://schemas.microsoft.com/office/drawing/2014/main" id="{4283A911-FCC5-4581-8E62-64243FA23FD6}"/>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A760FC-0B86-4AFA-A4A5-4E6FF7073650}"/>
              </a:ext>
            </a:extLst>
          </p:cNvPr>
          <p:cNvSpPr txBox="1"/>
          <p:nvPr/>
        </p:nvSpPr>
        <p:spPr>
          <a:xfrm>
            <a:off x="5828305" y="71564"/>
            <a:ext cx="5748793" cy="461665"/>
          </a:xfrm>
          <a:prstGeom prst="rect">
            <a:avLst/>
          </a:prstGeom>
          <a:noFill/>
        </p:spPr>
        <p:txBody>
          <a:bodyPr wrap="square" rtlCol="0">
            <a:spAutoFit/>
          </a:bodyPr>
          <a:lstStyle/>
          <a:p>
            <a:pPr algn="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CAR 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65D894F-FE95-46F4-8E6B-0A52E7B4603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32684" y="5551848"/>
            <a:ext cx="1664211" cy="558831"/>
          </a:xfrm>
          <a:prstGeom prst="rect">
            <a:avLst/>
          </a:prstGeom>
        </p:spPr>
      </p:pic>
      <p:pic>
        <p:nvPicPr>
          <p:cNvPr id="7" name="Content Placeholder 6">
            <a:extLst>
              <a:ext uri="{FF2B5EF4-FFF2-40B4-BE49-F238E27FC236}">
                <a16:creationId xmlns:a16="http://schemas.microsoft.com/office/drawing/2014/main" id="{5C791BC3-6561-564D-8B1C-67564E3A2167}"/>
              </a:ext>
            </a:extLst>
          </p:cNvPr>
          <p:cNvPicPr>
            <a:picLocks noGrp="1" noChangeAspect="1"/>
          </p:cNvPicPr>
          <p:nvPr>
            <p:ph idx="1"/>
          </p:nvPr>
        </p:nvPicPr>
        <p:blipFill>
          <a:blip r:embed="rId6"/>
          <a:stretch>
            <a:fillRect/>
          </a:stretch>
        </p:blipFill>
        <p:spPr>
          <a:xfrm>
            <a:off x="4046395" y="1633538"/>
            <a:ext cx="7550499" cy="3397725"/>
          </a:xfrm>
          <a:prstGeom prst="rect">
            <a:avLst/>
          </a:prstGeom>
        </p:spPr>
      </p:pic>
      <p:sp>
        <p:nvSpPr>
          <p:cNvPr id="8" name="Object 7">
            <a:extLst>
              <a:ext uri="{FF2B5EF4-FFF2-40B4-BE49-F238E27FC236}">
                <a16:creationId xmlns:a16="http://schemas.microsoft.com/office/drawing/2014/main" id="{B1EE935E-8170-A689-1E50-032EC4618E22}"/>
              </a:ext>
            </a:extLst>
          </p:cNvPr>
          <p:cNvSpPr/>
          <p:nvPr/>
        </p:nvSpPr>
        <p:spPr>
          <a:xfrm>
            <a:off x="0" y="6452171"/>
            <a:ext cx="2770750" cy="364379"/>
          </a:xfrm>
          <a:prstGeom prst="rect">
            <a:avLst/>
          </a:prstGeom>
          <a:noFill/>
        </p:spPr>
        <p:txBody>
          <a:bodyPr wrap="square" lIns="0" tIns="0" rIns="0" bIns="0" rtlCol="0" anchor="t"/>
          <a:lstStyle/>
          <a:p>
            <a:pPr marL="0" marR="0" lvl="0" indent="0" algn="ctr" defTabSz="914400" rtl="0" eaLnBrk="1" fontAlgn="auto" latinLnBrk="0" hangingPunct="1">
              <a:lnSpc>
                <a:spcPts val="2045"/>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Calibri" panose="020F0502020204030204" pitchFamily="34" charset="0"/>
                <a:ea typeface="Roboto" pitchFamily="34" charset="-122"/>
                <a:cs typeface="Calibri" panose="020F0502020204030204" pitchFamily="34" charset="0"/>
              </a:rPr>
              <a:t>Ahmet et al. Blood Cancer Journal. 2020</a:t>
            </a:r>
            <a:endParaRPr kumimoji="0" lang="en-US" sz="12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421F378E-9807-D9D7-8A35-CB05CE42DE04}"/>
              </a:ext>
            </a:extLst>
          </p:cNvPr>
          <p:cNvCxnSpPr>
            <a:cxnSpLocks/>
          </p:cNvCxnSpPr>
          <p:nvPr/>
        </p:nvCxnSpPr>
        <p:spPr>
          <a:xfrm>
            <a:off x="3863083" y="1078787"/>
            <a:ext cx="0" cy="5373384"/>
          </a:xfrm>
          <a:prstGeom prst="line">
            <a:avLst/>
          </a:prstGeom>
          <a:ln w="57150">
            <a:solidFill>
              <a:srgbClr val="004B84"/>
            </a:solidFill>
          </a:ln>
        </p:spPr>
        <p:style>
          <a:lnRef idx="1">
            <a:schemeClr val="accent1"/>
          </a:lnRef>
          <a:fillRef idx="0">
            <a:schemeClr val="accent1"/>
          </a:fillRef>
          <a:effectRef idx="0">
            <a:schemeClr val="accent1"/>
          </a:effectRef>
          <a:fontRef idx="minor">
            <a:schemeClr val="tx1"/>
          </a:fontRef>
        </p:style>
      </p:cxnSp>
      <p:pic>
        <p:nvPicPr>
          <p:cNvPr id="11" name="Audio 10">
            <a:hlinkClick r:id="" action="ppaction://media"/>
            <a:extLst>
              <a:ext uri="{FF2B5EF4-FFF2-40B4-BE49-F238E27FC236}">
                <a16:creationId xmlns:a16="http://schemas.microsoft.com/office/drawing/2014/main" id="{DF8A3408-3286-C313-C314-736F21BFF491}"/>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990663325"/>
      </p:ext>
    </p:extLst>
  </p:cSld>
  <p:clrMapOvr>
    <a:masterClrMapping/>
  </p:clrMapOvr>
  <mc:AlternateContent xmlns:mc="http://schemas.openxmlformats.org/markup-compatibility/2006" xmlns:p14="http://schemas.microsoft.com/office/powerpoint/2010/main">
    <mc:Choice Requires="p14">
      <p:transition spd="slow" p14:dur="2000" advTm="4048"/>
    </mc:Choice>
    <mc:Fallback xmlns="">
      <p:transition spd="slow" advTm="40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614901" y="547644"/>
            <a:ext cx="10981993" cy="1085894"/>
          </a:xfrm>
        </p:spPr>
        <p:txBody>
          <a:bodyPr>
            <a:normAutofit/>
          </a:bodyPr>
          <a:lstStyle/>
          <a:p>
            <a:pPr algn="ctr">
              <a:lnSpc>
                <a:spcPts val="4260"/>
              </a:lnSpc>
              <a:buNone/>
            </a:pPr>
            <a:r>
              <a:rPr lang="en-US" sz="4000" dirty="0">
                <a:solidFill>
                  <a:srgbClr val="004B84"/>
                </a:solidFill>
                <a:ea typeface="Roboto" pitchFamily="34" charset="-122"/>
                <a:cs typeface="Roboto" pitchFamily="34" charset="-120"/>
              </a:rPr>
              <a:t>Approved BCMA directed CAR T in RRMM</a:t>
            </a:r>
            <a:endParaRPr lang="en-US" sz="4000" dirty="0">
              <a:solidFill>
                <a:srgbClr val="004B84"/>
              </a:solidFill>
            </a:endParaRPr>
          </a:p>
        </p:txBody>
      </p:sp>
      <p:sp>
        <p:nvSpPr>
          <p:cNvPr id="4" name="Rectangle 3">
            <a:extLst>
              <a:ext uri="{FF2B5EF4-FFF2-40B4-BE49-F238E27FC236}">
                <a16:creationId xmlns:a16="http://schemas.microsoft.com/office/drawing/2014/main" id="{4283A911-FCC5-4581-8E62-64243FA23FD6}"/>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A760FC-0B86-4AFA-A4A5-4E6FF7073650}"/>
              </a:ext>
            </a:extLst>
          </p:cNvPr>
          <p:cNvSpPr txBox="1"/>
          <p:nvPr/>
        </p:nvSpPr>
        <p:spPr>
          <a:xfrm>
            <a:off x="5828305" y="71564"/>
            <a:ext cx="5748793" cy="461665"/>
          </a:xfrm>
          <a:prstGeom prst="rect">
            <a:avLst/>
          </a:prstGeom>
          <a:noFill/>
        </p:spPr>
        <p:txBody>
          <a:bodyPr wrap="square" rtlCol="0">
            <a:spAutoFit/>
          </a:bodyPr>
          <a:lstStyle/>
          <a:p>
            <a:pPr algn="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CAR 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65D894F-FE95-46F4-8E6B-0A52E7B46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32684" y="5551848"/>
            <a:ext cx="1664211" cy="558831"/>
          </a:xfrm>
          <a:prstGeom prst="rect">
            <a:avLst/>
          </a:prstGeom>
        </p:spPr>
      </p:pic>
      <p:sp>
        <p:nvSpPr>
          <p:cNvPr id="7" name="Arrow: Right 6">
            <a:extLst>
              <a:ext uri="{FF2B5EF4-FFF2-40B4-BE49-F238E27FC236}">
                <a16:creationId xmlns:a16="http://schemas.microsoft.com/office/drawing/2014/main" id="{39885DE9-A84D-934C-A2F2-5713EFF568EC}"/>
              </a:ext>
            </a:extLst>
          </p:cNvPr>
          <p:cNvSpPr/>
          <p:nvPr/>
        </p:nvSpPr>
        <p:spPr>
          <a:xfrm>
            <a:off x="1564640" y="3429000"/>
            <a:ext cx="9062720" cy="7467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2">
            <a:extLst>
              <a:ext uri="{FF2B5EF4-FFF2-40B4-BE49-F238E27FC236}">
                <a16:creationId xmlns:a16="http://schemas.microsoft.com/office/drawing/2014/main" id="{5E8B26D9-6B83-1268-06BB-7B2A1D9D42A3}"/>
              </a:ext>
            </a:extLst>
          </p:cNvPr>
          <p:cNvSpPr/>
          <p:nvPr/>
        </p:nvSpPr>
        <p:spPr>
          <a:xfrm>
            <a:off x="517152" y="3639078"/>
            <a:ext cx="1047488" cy="535047"/>
          </a:xfrm>
          <a:prstGeom prst="rect">
            <a:avLst/>
          </a:prstGeom>
          <a:noFill/>
        </p:spPr>
        <p:txBody>
          <a:bodyPr wrap="square" lIns="0" tIns="0" rIns="0" bIns="0" rtlCol="0" anchor="ctr"/>
          <a:lstStyle/>
          <a:p>
            <a:pPr algn="ctr">
              <a:lnSpc>
                <a:spcPts val="1534"/>
              </a:lnSpc>
              <a:buNone/>
            </a:pPr>
            <a:r>
              <a:rPr lang="en-US" sz="2400" b="1" dirty="0">
                <a:solidFill>
                  <a:srgbClr val="000000"/>
                </a:solidFill>
                <a:ea typeface="Roboto" pitchFamily="34" charset="-122"/>
                <a:cs typeface="Roboto" pitchFamily="34" charset="-120"/>
              </a:rPr>
              <a:t>2021</a:t>
            </a:r>
            <a:endParaRPr lang="en-US" sz="2400" dirty="0"/>
          </a:p>
        </p:txBody>
      </p:sp>
      <p:sp>
        <p:nvSpPr>
          <p:cNvPr id="9" name="Object 2">
            <a:extLst>
              <a:ext uri="{FF2B5EF4-FFF2-40B4-BE49-F238E27FC236}">
                <a16:creationId xmlns:a16="http://schemas.microsoft.com/office/drawing/2014/main" id="{A38E082E-9FF8-5549-E5CE-5A3D5B998755}"/>
              </a:ext>
            </a:extLst>
          </p:cNvPr>
          <p:cNvSpPr/>
          <p:nvPr/>
        </p:nvSpPr>
        <p:spPr>
          <a:xfrm>
            <a:off x="10627360" y="3640713"/>
            <a:ext cx="1047488" cy="535047"/>
          </a:xfrm>
          <a:prstGeom prst="rect">
            <a:avLst/>
          </a:prstGeom>
          <a:noFill/>
        </p:spPr>
        <p:txBody>
          <a:bodyPr wrap="square" lIns="0" tIns="0" rIns="0" bIns="0" rtlCol="0" anchor="ctr"/>
          <a:lstStyle/>
          <a:p>
            <a:pPr algn="ctr">
              <a:lnSpc>
                <a:spcPts val="1534"/>
              </a:lnSpc>
              <a:buNone/>
            </a:pPr>
            <a:r>
              <a:rPr lang="en-US" sz="2400" b="1" dirty="0">
                <a:solidFill>
                  <a:srgbClr val="000000"/>
                </a:solidFill>
                <a:ea typeface="Roboto" pitchFamily="34" charset="-122"/>
                <a:cs typeface="Roboto" pitchFamily="34" charset="-120"/>
              </a:rPr>
              <a:t>Future</a:t>
            </a:r>
            <a:endParaRPr lang="en-US" sz="2400" dirty="0"/>
          </a:p>
        </p:txBody>
      </p:sp>
      <p:cxnSp>
        <p:nvCxnSpPr>
          <p:cNvPr id="11" name="Straight Connector 10">
            <a:extLst>
              <a:ext uri="{FF2B5EF4-FFF2-40B4-BE49-F238E27FC236}">
                <a16:creationId xmlns:a16="http://schemas.microsoft.com/office/drawing/2014/main" id="{69815773-1835-37B5-6974-E406ED5C09A5}"/>
              </a:ext>
            </a:extLst>
          </p:cNvPr>
          <p:cNvCxnSpPr/>
          <p:nvPr/>
        </p:nvCxnSpPr>
        <p:spPr>
          <a:xfrm flipV="1">
            <a:off x="2164080" y="2013315"/>
            <a:ext cx="0" cy="16273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F69FDE-2E67-C5E4-1E30-A997C1C98C92}"/>
              </a:ext>
            </a:extLst>
          </p:cNvPr>
          <p:cNvCxnSpPr/>
          <p:nvPr/>
        </p:nvCxnSpPr>
        <p:spPr>
          <a:xfrm flipV="1">
            <a:off x="5029200" y="4004838"/>
            <a:ext cx="0" cy="16273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2DAA5D6-A633-FD66-A2DC-0C9B78069F0F}"/>
              </a:ext>
            </a:extLst>
          </p:cNvPr>
          <p:cNvCxnSpPr/>
          <p:nvPr/>
        </p:nvCxnSpPr>
        <p:spPr>
          <a:xfrm flipV="1">
            <a:off x="7970830" y="2013315"/>
            <a:ext cx="0" cy="16273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4433D79-A6A3-B21A-4E9F-190E22D47B2B}"/>
              </a:ext>
            </a:extLst>
          </p:cNvPr>
          <p:cNvSpPr txBox="1"/>
          <p:nvPr/>
        </p:nvSpPr>
        <p:spPr>
          <a:xfrm>
            <a:off x="2194560" y="2013315"/>
            <a:ext cx="3530600" cy="357985"/>
          </a:xfrm>
          <a:prstGeom prst="rect">
            <a:avLst/>
          </a:prstGeom>
          <a:solidFill>
            <a:schemeClr val="accent4">
              <a:lumMod val="20000"/>
              <a:lumOff val="80000"/>
            </a:schemeClr>
          </a:solidFill>
        </p:spPr>
        <p:txBody>
          <a:bodyPr wrap="square">
            <a:spAutoFit/>
          </a:bodyPr>
          <a:lstStyle/>
          <a:p>
            <a:pPr algn="l">
              <a:lnSpc>
                <a:spcPts val="2045"/>
              </a:lnSpc>
              <a:buNone/>
            </a:pPr>
            <a:r>
              <a:rPr lang="en-US" sz="1800" b="1" dirty="0" err="1">
                <a:solidFill>
                  <a:srgbClr val="000000"/>
                </a:solidFill>
                <a:ea typeface="Roboto" pitchFamily="34" charset="-122"/>
                <a:cs typeface="Roboto" pitchFamily="34" charset="-120"/>
              </a:rPr>
              <a:t>Idecabtagene</a:t>
            </a:r>
            <a:r>
              <a:rPr lang="en-US" sz="1800" b="1" dirty="0">
                <a:solidFill>
                  <a:srgbClr val="000000"/>
                </a:solidFill>
                <a:ea typeface="Roboto" pitchFamily="34" charset="-122"/>
                <a:cs typeface="Roboto" pitchFamily="34" charset="-120"/>
              </a:rPr>
              <a:t> </a:t>
            </a:r>
            <a:r>
              <a:rPr lang="en-US" sz="1800" b="1" dirty="0" err="1">
                <a:solidFill>
                  <a:srgbClr val="000000"/>
                </a:solidFill>
                <a:ea typeface="Roboto" pitchFamily="34" charset="-122"/>
                <a:cs typeface="Roboto" pitchFamily="34" charset="-120"/>
              </a:rPr>
              <a:t>vicleucel</a:t>
            </a:r>
            <a:r>
              <a:rPr lang="en-US" sz="1800" b="1" dirty="0">
                <a:solidFill>
                  <a:srgbClr val="000000"/>
                </a:solidFill>
                <a:ea typeface="Roboto" pitchFamily="34" charset="-122"/>
                <a:cs typeface="Roboto" pitchFamily="34" charset="-120"/>
              </a:rPr>
              <a:t> (Ide-</a:t>
            </a:r>
            <a:r>
              <a:rPr lang="en-US" sz="1800" b="1" dirty="0" err="1">
                <a:solidFill>
                  <a:srgbClr val="000000"/>
                </a:solidFill>
                <a:ea typeface="Roboto" pitchFamily="34" charset="-122"/>
                <a:cs typeface="Roboto" pitchFamily="34" charset="-120"/>
              </a:rPr>
              <a:t>cel</a:t>
            </a:r>
            <a:r>
              <a:rPr lang="en-US" sz="1800" b="1" dirty="0">
                <a:solidFill>
                  <a:srgbClr val="000000"/>
                </a:solidFill>
                <a:ea typeface="Roboto" pitchFamily="34" charset="-122"/>
                <a:cs typeface="Roboto" pitchFamily="34" charset="-120"/>
              </a:rPr>
              <a:t>)</a:t>
            </a:r>
            <a:endParaRPr lang="en-US" dirty="0"/>
          </a:p>
        </p:txBody>
      </p:sp>
      <p:sp>
        <p:nvSpPr>
          <p:cNvPr id="16" name="Object 12">
            <a:extLst>
              <a:ext uri="{FF2B5EF4-FFF2-40B4-BE49-F238E27FC236}">
                <a16:creationId xmlns:a16="http://schemas.microsoft.com/office/drawing/2014/main" id="{88629B7B-75E0-2278-FA7A-691D5B8BF80C}"/>
              </a:ext>
            </a:extLst>
          </p:cNvPr>
          <p:cNvSpPr/>
          <p:nvPr/>
        </p:nvSpPr>
        <p:spPr>
          <a:xfrm>
            <a:off x="2533101" y="2394322"/>
            <a:ext cx="3727912" cy="746759"/>
          </a:xfrm>
          <a:prstGeom prst="rect">
            <a:avLst/>
          </a:prstGeom>
          <a:noFill/>
        </p:spPr>
        <p:txBody>
          <a:bodyPr wrap="square" lIns="0" tIns="0" rIns="0" bIns="0" rtlCol="0" anchor="t"/>
          <a:lstStyle/>
          <a:p>
            <a:pPr algn="l">
              <a:lnSpc>
                <a:spcPts val="1704"/>
              </a:lnSpc>
              <a:spcBef>
                <a:spcPts val="777"/>
              </a:spcBef>
              <a:buNone/>
            </a:pPr>
            <a:r>
              <a:rPr lang="en-US" sz="1400" dirty="0">
                <a:solidFill>
                  <a:srgbClr val="000000"/>
                </a:solidFill>
                <a:ea typeface="Roboto" pitchFamily="34" charset="-122"/>
                <a:cs typeface="Roboto" pitchFamily="34" charset="-120"/>
              </a:rPr>
              <a:t>Approved in 2021</a:t>
            </a:r>
          </a:p>
          <a:p>
            <a:pPr algn="l">
              <a:lnSpc>
                <a:spcPts val="1704"/>
              </a:lnSpc>
              <a:spcBef>
                <a:spcPts val="777"/>
              </a:spcBef>
              <a:buNone/>
            </a:pPr>
            <a:r>
              <a:rPr lang="en-US" sz="1400" dirty="0">
                <a:solidFill>
                  <a:srgbClr val="000000"/>
                </a:solidFill>
                <a:ea typeface="Roboto" pitchFamily="34" charset="-122"/>
                <a:cs typeface="Roboto" pitchFamily="34" charset="-120"/>
              </a:rPr>
              <a:t>4 or more LOT (prior </a:t>
            </a:r>
            <a:r>
              <a:rPr lang="en-US" sz="1400" dirty="0" err="1">
                <a:solidFill>
                  <a:srgbClr val="000000"/>
                </a:solidFill>
                <a:ea typeface="Roboto" pitchFamily="34" charset="-122"/>
                <a:cs typeface="Roboto" pitchFamily="34" charset="-120"/>
              </a:rPr>
              <a:t>IMiD</a:t>
            </a:r>
            <a:r>
              <a:rPr lang="en-US" sz="1400" dirty="0">
                <a:solidFill>
                  <a:srgbClr val="000000"/>
                </a:solidFill>
                <a:ea typeface="Roboto" pitchFamily="34" charset="-122"/>
                <a:cs typeface="Roboto" pitchFamily="34" charset="-120"/>
              </a:rPr>
              <a:t>, PI, CD38 </a:t>
            </a:r>
            <a:r>
              <a:rPr lang="en-US" sz="1400" dirty="0" err="1">
                <a:solidFill>
                  <a:srgbClr val="000000"/>
                </a:solidFill>
                <a:ea typeface="Roboto" pitchFamily="34" charset="-122"/>
                <a:cs typeface="Roboto" pitchFamily="34" charset="-120"/>
              </a:rPr>
              <a:t>mAb</a:t>
            </a:r>
            <a:r>
              <a:rPr lang="en-US" sz="1400" dirty="0">
                <a:solidFill>
                  <a:srgbClr val="000000"/>
                </a:solidFill>
                <a:ea typeface="Roboto" pitchFamily="34" charset="-122"/>
                <a:cs typeface="Roboto" pitchFamily="34" charset="-120"/>
              </a:rPr>
              <a:t>)</a:t>
            </a:r>
            <a:endParaRPr lang="en-US" sz="1400" dirty="0"/>
          </a:p>
        </p:txBody>
      </p:sp>
      <p:sp>
        <p:nvSpPr>
          <p:cNvPr id="18" name="TextBox 17">
            <a:extLst>
              <a:ext uri="{FF2B5EF4-FFF2-40B4-BE49-F238E27FC236}">
                <a16:creationId xmlns:a16="http://schemas.microsoft.com/office/drawing/2014/main" id="{17FDE05A-AD23-4E5D-928E-B98F3A8ACE6C}"/>
              </a:ext>
            </a:extLst>
          </p:cNvPr>
          <p:cNvSpPr txBox="1"/>
          <p:nvPr/>
        </p:nvSpPr>
        <p:spPr>
          <a:xfrm>
            <a:off x="5089897" y="4689397"/>
            <a:ext cx="3931920" cy="348813"/>
          </a:xfrm>
          <a:prstGeom prst="rect">
            <a:avLst/>
          </a:prstGeom>
          <a:solidFill>
            <a:schemeClr val="accent4">
              <a:lumMod val="20000"/>
              <a:lumOff val="80000"/>
            </a:schemeClr>
          </a:solidFill>
        </p:spPr>
        <p:txBody>
          <a:bodyPr wrap="square">
            <a:spAutoFit/>
          </a:bodyPr>
          <a:lstStyle/>
          <a:p>
            <a:pPr algn="l">
              <a:lnSpc>
                <a:spcPts val="2045"/>
              </a:lnSpc>
              <a:buNone/>
            </a:pPr>
            <a:r>
              <a:rPr lang="en-US" sz="1800" b="1" dirty="0" err="1">
                <a:solidFill>
                  <a:srgbClr val="000000"/>
                </a:solidFill>
                <a:ea typeface="Roboto" pitchFamily="34" charset="-122"/>
                <a:cs typeface="Roboto" pitchFamily="34" charset="-120"/>
              </a:rPr>
              <a:t>Ciltacabtagene</a:t>
            </a:r>
            <a:r>
              <a:rPr lang="en-US" sz="1800" b="1" dirty="0">
                <a:solidFill>
                  <a:srgbClr val="000000"/>
                </a:solidFill>
                <a:ea typeface="Roboto" pitchFamily="34" charset="-122"/>
                <a:cs typeface="Roboto" pitchFamily="34" charset="-120"/>
              </a:rPr>
              <a:t> </a:t>
            </a:r>
            <a:r>
              <a:rPr lang="en-US" sz="1800" b="1" dirty="0" err="1">
                <a:solidFill>
                  <a:srgbClr val="000000"/>
                </a:solidFill>
                <a:ea typeface="Roboto" pitchFamily="34" charset="-122"/>
                <a:cs typeface="Roboto" pitchFamily="34" charset="-120"/>
              </a:rPr>
              <a:t>autoleucel</a:t>
            </a:r>
            <a:r>
              <a:rPr lang="en-US" sz="1800" b="1" dirty="0">
                <a:solidFill>
                  <a:srgbClr val="000000"/>
                </a:solidFill>
                <a:ea typeface="Roboto" pitchFamily="34" charset="-122"/>
                <a:cs typeface="Roboto" pitchFamily="34" charset="-120"/>
              </a:rPr>
              <a:t> (</a:t>
            </a:r>
            <a:r>
              <a:rPr lang="en-US" b="1" dirty="0" err="1">
                <a:solidFill>
                  <a:srgbClr val="000000"/>
                </a:solidFill>
                <a:ea typeface="Roboto" pitchFamily="34" charset="-122"/>
                <a:cs typeface="Roboto" pitchFamily="34" charset="-120"/>
              </a:rPr>
              <a:t>C</a:t>
            </a:r>
            <a:r>
              <a:rPr lang="en-US" sz="1800" b="1" dirty="0" err="1">
                <a:solidFill>
                  <a:srgbClr val="000000"/>
                </a:solidFill>
                <a:ea typeface="Roboto" pitchFamily="34" charset="-122"/>
                <a:cs typeface="Roboto" pitchFamily="34" charset="-120"/>
              </a:rPr>
              <a:t>ilta-cel</a:t>
            </a:r>
            <a:r>
              <a:rPr lang="en-US" sz="1800" b="1" dirty="0">
                <a:solidFill>
                  <a:srgbClr val="000000"/>
                </a:solidFill>
                <a:ea typeface="Roboto" pitchFamily="34" charset="-122"/>
                <a:cs typeface="Roboto" pitchFamily="34" charset="-120"/>
              </a:rPr>
              <a:t>)</a:t>
            </a:r>
            <a:endParaRPr lang="en-US" dirty="0"/>
          </a:p>
        </p:txBody>
      </p:sp>
      <p:sp>
        <p:nvSpPr>
          <p:cNvPr id="19" name="Object 12">
            <a:extLst>
              <a:ext uri="{FF2B5EF4-FFF2-40B4-BE49-F238E27FC236}">
                <a16:creationId xmlns:a16="http://schemas.microsoft.com/office/drawing/2014/main" id="{28F08405-9145-08CD-0D5D-EEA4DE0357E0}"/>
              </a:ext>
            </a:extLst>
          </p:cNvPr>
          <p:cNvSpPr/>
          <p:nvPr/>
        </p:nvSpPr>
        <p:spPr>
          <a:xfrm>
            <a:off x="5418541" y="5053066"/>
            <a:ext cx="3727912" cy="746759"/>
          </a:xfrm>
          <a:prstGeom prst="rect">
            <a:avLst/>
          </a:prstGeom>
          <a:noFill/>
        </p:spPr>
        <p:txBody>
          <a:bodyPr wrap="square" lIns="0" tIns="0" rIns="0" bIns="0" rtlCol="0" anchor="t"/>
          <a:lstStyle/>
          <a:p>
            <a:pPr algn="l">
              <a:lnSpc>
                <a:spcPts val="1704"/>
              </a:lnSpc>
              <a:spcBef>
                <a:spcPts val="777"/>
              </a:spcBef>
              <a:buNone/>
            </a:pPr>
            <a:r>
              <a:rPr lang="en-US" sz="1400" dirty="0">
                <a:solidFill>
                  <a:srgbClr val="000000"/>
                </a:solidFill>
                <a:ea typeface="Roboto" pitchFamily="34" charset="-122"/>
                <a:cs typeface="Roboto" pitchFamily="34" charset="-120"/>
              </a:rPr>
              <a:t>Approved in 2022</a:t>
            </a:r>
          </a:p>
          <a:p>
            <a:pPr algn="l">
              <a:lnSpc>
                <a:spcPts val="1704"/>
              </a:lnSpc>
              <a:spcBef>
                <a:spcPts val="777"/>
              </a:spcBef>
              <a:buNone/>
            </a:pPr>
            <a:r>
              <a:rPr lang="en-US" sz="1400" dirty="0">
                <a:solidFill>
                  <a:srgbClr val="000000"/>
                </a:solidFill>
                <a:ea typeface="Roboto" pitchFamily="34" charset="-122"/>
                <a:cs typeface="Roboto" pitchFamily="34" charset="-120"/>
              </a:rPr>
              <a:t>4 or more LOT (prior </a:t>
            </a:r>
            <a:r>
              <a:rPr lang="en-US" sz="1400" dirty="0" err="1">
                <a:solidFill>
                  <a:srgbClr val="000000"/>
                </a:solidFill>
                <a:ea typeface="Roboto" pitchFamily="34" charset="-122"/>
                <a:cs typeface="Roboto" pitchFamily="34" charset="-120"/>
              </a:rPr>
              <a:t>IMiD</a:t>
            </a:r>
            <a:r>
              <a:rPr lang="en-US" sz="1400" dirty="0">
                <a:solidFill>
                  <a:srgbClr val="000000"/>
                </a:solidFill>
                <a:ea typeface="Roboto" pitchFamily="34" charset="-122"/>
                <a:cs typeface="Roboto" pitchFamily="34" charset="-120"/>
              </a:rPr>
              <a:t>, PI, CD38 </a:t>
            </a:r>
            <a:r>
              <a:rPr lang="en-US" sz="1400" dirty="0" err="1">
                <a:solidFill>
                  <a:srgbClr val="000000"/>
                </a:solidFill>
                <a:ea typeface="Roboto" pitchFamily="34" charset="-122"/>
                <a:cs typeface="Roboto" pitchFamily="34" charset="-120"/>
              </a:rPr>
              <a:t>mAb</a:t>
            </a:r>
            <a:r>
              <a:rPr lang="en-US" sz="1400" dirty="0">
                <a:solidFill>
                  <a:srgbClr val="000000"/>
                </a:solidFill>
                <a:ea typeface="Roboto" pitchFamily="34" charset="-122"/>
                <a:cs typeface="Roboto" pitchFamily="34" charset="-120"/>
              </a:rPr>
              <a:t>)</a:t>
            </a:r>
            <a:endParaRPr lang="en-US" sz="1400" dirty="0"/>
          </a:p>
        </p:txBody>
      </p:sp>
      <p:sp>
        <p:nvSpPr>
          <p:cNvPr id="20" name="Object 17">
            <a:extLst>
              <a:ext uri="{FF2B5EF4-FFF2-40B4-BE49-F238E27FC236}">
                <a16:creationId xmlns:a16="http://schemas.microsoft.com/office/drawing/2014/main" id="{FD70105C-D88E-A90E-708A-E42B8D700BA5}"/>
              </a:ext>
            </a:extLst>
          </p:cNvPr>
          <p:cNvSpPr/>
          <p:nvPr/>
        </p:nvSpPr>
        <p:spPr>
          <a:xfrm>
            <a:off x="7991150" y="2008604"/>
            <a:ext cx="2773639" cy="357986"/>
          </a:xfrm>
          <a:prstGeom prst="rect">
            <a:avLst/>
          </a:prstGeom>
          <a:solidFill>
            <a:schemeClr val="accent4">
              <a:lumMod val="20000"/>
              <a:lumOff val="80000"/>
            </a:schemeClr>
          </a:solidFill>
        </p:spPr>
        <p:txBody>
          <a:bodyPr wrap="square" lIns="0" tIns="0" rIns="0" bIns="0" rtlCol="0" anchor="t"/>
          <a:lstStyle/>
          <a:p>
            <a:pPr algn="l">
              <a:lnSpc>
                <a:spcPts val="2045"/>
              </a:lnSpc>
              <a:buNone/>
            </a:pPr>
            <a:r>
              <a:rPr lang="en-US" sz="1800" b="1" dirty="0">
                <a:solidFill>
                  <a:srgbClr val="000000"/>
                </a:solidFill>
                <a:ea typeface="Roboto" pitchFamily="34" charset="-122"/>
                <a:cs typeface="Roboto" pitchFamily="34" charset="-120"/>
              </a:rPr>
              <a:t> 2024 </a:t>
            </a:r>
            <a:r>
              <a:rPr lang="en-US" b="1" dirty="0">
                <a:solidFill>
                  <a:srgbClr val="000000"/>
                </a:solidFill>
                <a:ea typeface="Roboto" pitchFamily="34" charset="-122"/>
                <a:cs typeface="Roboto" pitchFamily="34" charset="-120"/>
              </a:rPr>
              <a:t>o</a:t>
            </a:r>
            <a:r>
              <a:rPr lang="en-US" sz="1800" b="1" dirty="0">
                <a:solidFill>
                  <a:srgbClr val="000000"/>
                </a:solidFill>
                <a:ea typeface="Roboto" pitchFamily="34" charset="-122"/>
                <a:cs typeface="Roboto" pitchFamily="34" charset="-120"/>
              </a:rPr>
              <a:t>nwards, </a:t>
            </a:r>
            <a:r>
              <a:rPr lang="en-US" b="1" dirty="0">
                <a:solidFill>
                  <a:srgbClr val="000000"/>
                </a:solidFill>
                <a:ea typeface="Roboto" pitchFamily="34" charset="-122"/>
                <a:cs typeface="Roboto" pitchFamily="34" charset="-120"/>
              </a:rPr>
              <a:t>a</a:t>
            </a:r>
            <a:r>
              <a:rPr lang="en-US" sz="1800" b="1" dirty="0">
                <a:solidFill>
                  <a:srgbClr val="000000"/>
                </a:solidFill>
                <a:ea typeface="Roboto" pitchFamily="34" charset="-122"/>
                <a:cs typeface="Roboto" pitchFamily="34" charset="-120"/>
              </a:rPr>
              <a:t>nticipate:</a:t>
            </a:r>
            <a:endParaRPr lang="en-US" dirty="0"/>
          </a:p>
        </p:txBody>
      </p:sp>
      <p:sp>
        <p:nvSpPr>
          <p:cNvPr id="21" name="Object 18">
            <a:extLst>
              <a:ext uri="{FF2B5EF4-FFF2-40B4-BE49-F238E27FC236}">
                <a16:creationId xmlns:a16="http://schemas.microsoft.com/office/drawing/2014/main" id="{60277F80-5C99-882A-6AB2-F4809DDE5DFC}"/>
              </a:ext>
            </a:extLst>
          </p:cNvPr>
          <p:cNvSpPr/>
          <p:nvPr/>
        </p:nvSpPr>
        <p:spPr>
          <a:xfrm>
            <a:off x="8458241" y="2474895"/>
            <a:ext cx="1681709" cy="666185"/>
          </a:xfrm>
          <a:prstGeom prst="rect">
            <a:avLst/>
          </a:prstGeom>
          <a:noFill/>
        </p:spPr>
        <p:txBody>
          <a:bodyPr wrap="square" lIns="0" tIns="0" rIns="0" bIns="0" rtlCol="0" anchor="t"/>
          <a:lstStyle/>
          <a:p>
            <a:pPr algn="l">
              <a:lnSpc>
                <a:spcPts val="1704"/>
              </a:lnSpc>
              <a:spcBef>
                <a:spcPts val="777"/>
              </a:spcBef>
            </a:pPr>
            <a:r>
              <a:rPr lang="en-US" sz="1500" dirty="0">
                <a:solidFill>
                  <a:srgbClr val="000000"/>
                </a:solidFill>
                <a:ea typeface="Roboto" pitchFamily="34" charset="-122"/>
                <a:cs typeface="Roboto" pitchFamily="34" charset="-120"/>
              </a:rPr>
              <a:t>Earlier lines</a:t>
            </a:r>
          </a:p>
          <a:p>
            <a:pPr algn="l">
              <a:lnSpc>
                <a:spcPts val="1704"/>
              </a:lnSpc>
              <a:spcBef>
                <a:spcPts val="777"/>
              </a:spcBef>
            </a:pPr>
            <a:r>
              <a:rPr lang="en-US" sz="1500" dirty="0">
                <a:solidFill>
                  <a:srgbClr val="000000"/>
                </a:solidFill>
                <a:ea typeface="Roboto" pitchFamily="34" charset="-122"/>
                <a:cs typeface="Roboto" pitchFamily="34" charset="-120"/>
              </a:rPr>
              <a:t>Different targets</a:t>
            </a:r>
          </a:p>
          <a:p>
            <a:pPr algn="l">
              <a:lnSpc>
                <a:spcPts val="1704"/>
              </a:lnSpc>
              <a:spcBef>
                <a:spcPts val="777"/>
              </a:spcBef>
            </a:pPr>
            <a:endParaRPr lang="en-US" dirty="0"/>
          </a:p>
        </p:txBody>
      </p:sp>
    </p:spTree>
    <p:extLst>
      <p:ext uri="{BB962C8B-B14F-4D97-AF65-F5344CB8AC3E}">
        <p14:creationId xmlns:p14="http://schemas.microsoft.com/office/powerpoint/2010/main" val="839067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614901" y="547644"/>
            <a:ext cx="10981993" cy="1085894"/>
          </a:xfrm>
        </p:spPr>
        <p:txBody>
          <a:bodyPr>
            <a:normAutofit/>
          </a:bodyPr>
          <a:lstStyle/>
          <a:p>
            <a:pPr algn="ctr">
              <a:lnSpc>
                <a:spcPts val="4260"/>
              </a:lnSpc>
              <a:buNone/>
            </a:pPr>
            <a:r>
              <a:rPr lang="en-US" sz="4000" dirty="0">
                <a:solidFill>
                  <a:srgbClr val="004B84"/>
                </a:solidFill>
                <a:ea typeface="Roboto" pitchFamily="34" charset="-122"/>
                <a:cs typeface="Roboto" pitchFamily="34" charset="-120"/>
              </a:rPr>
              <a:t>Approved BCMA directed CAR T in RRMM</a:t>
            </a:r>
            <a:endParaRPr lang="en-US" sz="4000" dirty="0">
              <a:solidFill>
                <a:srgbClr val="004B84"/>
              </a:solidFill>
            </a:endParaRPr>
          </a:p>
        </p:txBody>
      </p:sp>
      <p:sp>
        <p:nvSpPr>
          <p:cNvPr id="4" name="Rectangle 3">
            <a:extLst>
              <a:ext uri="{FF2B5EF4-FFF2-40B4-BE49-F238E27FC236}">
                <a16:creationId xmlns:a16="http://schemas.microsoft.com/office/drawing/2014/main" id="{4283A911-FCC5-4581-8E62-64243FA23FD6}"/>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A760FC-0B86-4AFA-A4A5-4E6FF7073650}"/>
              </a:ext>
            </a:extLst>
          </p:cNvPr>
          <p:cNvSpPr txBox="1"/>
          <p:nvPr/>
        </p:nvSpPr>
        <p:spPr>
          <a:xfrm>
            <a:off x="5828305" y="71564"/>
            <a:ext cx="5748793" cy="461665"/>
          </a:xfrm>
          <a:prstGeom prst="rect">
            <a:avLst/>
          </a:prstGeom>
          <a:noFill/>
        </p:spPr>
        <p:txBody>
          <a:bodyPr wrap="square" rtlCol="0">
            <a:spAutoFit/>
          </a:bodyPr>
          <a:lstStyle/>
          <a:p>
            <a:pPr algn="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CAR 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65D894F-FE95-46F4-8E6B-0A52E7B46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32684" y="5551848"/>
            <a:ext cx="1664211" cy="558831"/>
          </a:xfrm>
          <a:prstGeom prst="rect">
            <a:avLst/>
          </a:prstGeom>
        </p:spPr>
      </p:pic>
      <p:pic>
        <p:nvPicPr>
          <p:cNvPr id="17" name="Picture 16">
            <a:extLst>
              <a:ext uri="{FF2B5EF4-FFF2-40B4-BE49-F238E27FC236}">
                <a16:creationId xmlns:a16="http://schemas.microsoft.com/office/drawing/2014/main" id="{28D09AB9-20B8-9DC2-B0B1-57C574033B02}"/>
              </a:ext>
            </a:extLst>
          </p:cNvPr>
          <p:cNvPicPr>
            <a:picLocks noChangeAspect="1"/>
          </p:cNvPicPr>
          <p:nvPr/>
        </p:nvPicPr>
        <p:blipFill>
          <a:blip r:embed="rId4"/>
          <a:stretch>
            <a:fillRect/>
          </a:stretch>
        </p:blipFill>
        <p:spPr>
          <a:xfrm>
            <a:off x="2085786" y="1437826"/>
            <a:ext cx="8040222" cy="4772691"/>
          </a:xfrm>
          <a:prstGeom prst="rect">
            <a:avLst/>
          </a:prstGeom>
        </p:spPr>
      </p:pic>
      <p:sp>
        <p:nvSpPr>
          <p:cNvPr id="22" name="TextBox 21">
            <a:extLst>
              <a:ext uri="{FF2B5EF4-FFF2-40B4-BE49-F238E27FC236}">
                <a16:creationId xmlns:a16="http://schemas.microsoft.com/office/drawing/2014/main" id="{05669834-8CDB-BE7E-36E5-A6DE4BB3DDBB}"/>
              </a:ext>
            </a:extLst>
          </p:cNvPr>
          <p:cNvSpPr txBox="1"/>
          <p:nvPr/>
        </p:nvSpPr>
        <p:spPr>
          <a:xfrm>
            <a:off x="120073" y="6290961"/>
            <a:ext cx="4091709" cy="461665"/>
          </a:xfrm>
          <a:prstGeom prst="rect">
            <a:avLst/>
          </a:prstGeom>
          <a:noFill/>
        </p:spPr>
        <p:txBody>
          <a:bodyPr wrap="square" rtlCol="0">
            <a:spAutoFit/>
          </a:bodyPr>
          <a:lstStyle/>
          <a:p>
            <a:r>
              <a:rPr lang="en-US" sz="1200" dirty="0"/>
              <a:t>Abebe et al. Front Immunol. 2022</a:t>
            </a:r>
          </a:p>
          <a:p>
            <a:r>
              <a:rPr lang="en-US" sz="1200" dirty="0"/>
              <a:t>Anderson et al. Future Oncology. 2021</a:t>
            </a:r>
          </a:p>
        </p:txBody>
      </p:sp>
      <p:sp>
        <p:nvSpPr>
          <p:cNvPr id="23" name="TextBox 22">
            <a:extLst>
              <a:ext uri="{FF2B5EF4-FFF2-40B4-BE49-F238E27FC236}">
                <a16:creationId xmlns:a16="http://schemas.microsoft.com/office/drawing/2014/main" id="{039BCD51-B9BF-77B6-2CE3-10350F817025}"/>
              </a:ext>
            </a:extLst>
          </p:cNvPr>
          <p:cNvSpPr txBox="1"/>
          <p:nvPr/>
        </p:nvSpPr>
        <p:spPr>
          <a:xfrm>
            <a:off x="3223491" y="3902046"/>
            <a:ext cx="1182254" cy="369332"/>
          </a:xfrm>
          <a:prstGeom prst="rect">
            <a:avLst/>
          </a:prstGeom>
          <a:noFill/>
        </p:spPr>
        <p:txBody>
          <a:bodyPr wrap="square" rtlCol="0">
            <a:spAutoFit/>
          </a:bodyPr>
          <a:lstStyle/>
          <a:p>
            <a:r>
              <a:rPr lang="en-US" dirty="0"/>
              <a:t>T Cell</a:t>
            </a:r>
          </a:p>
        </p:txBody>
      </p:sp>
      <p:sp>
        <p:nvSpPr>
          <p:cNvPr id="24" name="TextBox 23">
            <a:extLst>
              <a:ext uri="{FF2B5EF4-FFF2-40B4-BE49-F238E27FC236}">
                <a16:creationId xmlns:a16="http://schemas.microsoft.com/office/drawing/2014/main" id="{52E99A17-04DE-AA8A-08C4-221B49BE1224}"/>
              </a:ext>
            </a:extLst>
          </p:cNvPr>
          <p:cNvSpPr txBox="1"/>
          <p:nvPr/>
        </p:nvSpPr>
        <p:spPr>
          <a:xfrm>
            <a:off x="8111574" y="4225211"/>
            <a:ext cx="1182254" cy="369332"/>
          </a:xfrm>
          <a:prstGeom prst="rect">
            <a:avLst/>
          </a:prstGeom>
          <a:noFill/>
        </p:spPr>
        <p:txBody>
          <a:bodyPr wrap="square" rtlCol="0">
            <a:spAutoFit/>
          </a:bodyPr>
          <a:lstStyle/>
          <a:p>
            <a:r>
              <a:rPr lang="en-US" dirty="0"/>
              <a:t>T Cell</a:t>
            </a:r>
          </a:p>
        </p:txBody>
      </p:sp>
      <p:cxnSp>
        <p:nvCxnSpPr>
          <p:cNvPr id="26" name="Straight Connector 25">
            <a:extLst>
              <a:ext uri="{FF2B5EF4-FFF2-40B4-BE49-F238E27FC236}">
                <a16:creationId xmlns:a16="http://schemas.microsoft.com/office/drawing/2014/main" id="{E2BBB8BE-9522-1E79-E18C-59A757143D75}"/>
              </a:ext>
            </a:extLst>
          </p:cNvPr>
          <p:cNvCxnSpPr/>
          <p:nvPr/>
        </p:nvCxnSpPr>
        <p:spPr>
          <a:xfrm flipH="1" flipV="1">
            <a:off x="3629890" y="3597563"/>
            <a:ext cx="1764145" cy="646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B75FFB4-655D-EA28-0361-6A5D58DBA4B2}"/>
              </a:ext>
            </a:extLst>
          </p:cNvPr>
          <p:cNvCxnSpPr/>
          <p:nvPr/>
        </p:nvCxnSpPr>
        <p:spPr>
          <a:xfrm>
            <a:off x="7159664" y="3662218"/>
            <a:ext cx="1126837" cy="2598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74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268676" y="3019168"/>
            <a:ext cx="4563274" cy="1085894"/>
          </a:xfrm>
        </p:spPr>
        <p:txBody>
          <a:bodyPr>
            <a:normAutofit fontScale="90000"/>
          </a:bodyPr>
          <a:lstStyle/>
          <a:p>
            <a:pPr algn="ctr"/>
            <a:r>
              <a:rPr lang="en-US" dirty="0">
                <a:solidFill>
                  <a:srgbClr val="004B84"/>
                </a:solidFill>
                <a:cs typeface="Arial" panose="020B0604020202020204" pitchFamily="34" charset="0"/>
              </a:rPr>
              <a:t>Ide-</a:t>
            </a:r>
            <a:r>
              <a:rPr lang="en-US" dirty="0" err="1">
                <a:solidFill>
                  <a:srgbClr val="004B84"/>
                </a:solidFill>
                <a:cs typeface="Arial" panose="020B0604020202020204" pitchFamily="34" charset="0"/>
              </a:rPr>
              <a:t>cel</a:t>
            </a:r>
            <a:r>
              <a:rPr lang="en-US" dirty="0">
                <a:solidFill>
                  <a:srgbClr val="004B84"/>
                </a:solidFill>
                <a:cs typeface="Arial" panose="020B0604020202020204" pitchFamily="34" charset="0"/>
              </a:rPr>
              <a:t> Approval: KarMMa-1</a:t>
            </a:r>
            <a:br>
              <a:rPr lang="en-US" dirty="0">
                <a:solidFill>
                  <a:srgbClr val="004B84"/>
                </a:solidFill>
                <a:cs typeface="Arial" panose="020B0604020202020204" pitchFamily="34" charset="0"/>
              </a:rPr>
            </a:br>
            <a:r>
              <a:rPr lang="en-US" dirty="0">
                <a:solidFill>
                  <a:srgbClr val="004B84"/>
                </a:solidFill>
                <a:cs typeface="Arial" panose="020B0604020202020204" pitchFamily="34" charset="0"/>
              </a:rPr>
              <a:t>Study Design </a:t>
            </a:r>
            <a:endParaRPr lang="en-US" dirty="0">
              <a:solidFill>
                <a:srgbClr val="004B84"/>
              </a:solidFill>
            </a:endParaRPr>
          </a:p>
        </p:txBody>
      </p:sp>
      <p:sp>
        <p:nvSpPr>
          <p:cNvPr id="4" name="Rectangle 3">
            <a:extLst>
              <a:ext uri="{FF2B5EF4-FFF2-40B4-BE49-F238E27FC236}">
                <a16:creationId xmlns:a16="http://schemas.microsoft.com/office/drawing/2014/main" id="{4283A911-FCC5-4581-8E62-64243FA23FD6}"/>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A760FC-0B86-4AFA-A4A5-4E6FF7073650}"/>
              </a:ext>
            </a:extLst>
          </p:cNvPr>
          <p:cNvSpPr txBox="1"/>
          <p:nvPr/>
        </p:nvSpPr>
        <p:spPr>
          <a:xfrm>
            <a:off x="5828305" y="71564"/>
            <a:ext cx="5748793" cy="461665"/>
          </a:xfrm>
          <a:prstGeom prst="rect">
            <a:avLst/>
          </a:prstGeom>
          <a:noFill/>
        </p:spPr>
        <p:txBody>
          <a:bodyPr wrap="square" rtlCol="0">
            <a:spAutoFit/>
          </a:bodyPr>
          <a:lstStyle/>
          <a:p>
            <a:pPr algn="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CAR 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65D894F-FE95-46F4-8E6B-0A52E7B46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32684" y="5915539"/>
            <a:ext cx="1664211" cy="558831"/>
          </a:xfrm>
          <a:prstGeom prst="rect">
            <a:avLst/>
          </a:prstGeom>
        </p:spPr>
      </p:pic>
      <p:sp>
        <p:nvSpPr>
          <p:cNvPr id="8" name="TextBox 7">
            <a:extLst>
              <a:ext uri="{FF2B5EF4-FFF2-40B4-BE49-F238E27FC236}">
                <a16:creationId xmlns:a16="http://schemas.microsoft.com/office/drawing/2014/main" id="{1E9282D0-0A27-2734-1B40-542E8342F875}"/>
              </a:ext>
            </a:extLst>
          </p:cNvPr>
          <p:cNvSpPr txBox="1"/>
          <p:nvPr/>
        </p:nvSpPr>
        <p:spPr>
          <a:xfrm>
            <a:off x="0" y="6550223"/>
            <a:ext cx="2789892" cy="307777"/>
          </a:xfrm>
          <a:prstGeom prst="rect">
            <a:avLst/>
          </a:prstGeom>
          <a:noFill/>
        </p:spPr>
        <p:txBody>
          <a:bodyPr wrap="square" rtlCol="0">
            <a:spAutoFit/>
          </a:bodyPr>
          <a:lstStyle/>
          <a:p>
            <a:r>
              <a:rPr lang="en-US" sz="1400" dirty="0"/>
              <a:t>Munshi et al. NEJM. 2021</a:t>
            </a:r>
          </a:p>
        </p:txBody>
      </p:sp>
      <p:cxnSp>
        <p:nvCxnSpPr>
          <p:cNvPr id="3" name="Straight Connector 2">
            <a:extLst>
              <a:ext uri="{FF2B5EF4-FFF2-40B4-BE49-F238E27FC236}">
                <a16:creationId xmlns:a16="http://schemas.microsoft.com/office/drawing/2014/main" id="{1949EC54-1763-9C87-85EE-D43C027968E7}"/>
              </a:ext>
            </a:extLst>
          </p:cNvPr>
          <p:cNvCxnSpPr>
            <a:cxnSpLocks/>
          </p:cNvCxnSpPr>
          <p:nvPr/>
        </p:nvCxnSpPr>
        <p:spPr>
          <a:xfrm>
            <a:off x="4140486" y="842482"/>
            <a:ext cx="0" cy="5373384"/>
          </a:xfrm>
          <a:prstGeom prst="line">
            <a:avLst/>
          </a:prstGeom>
          <a:ln w="57150">
            <a:solidFill>
              <a:srgbClr val="004B8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03A600D-1EB2-9AFD-082B-54D9F7FF57EB}"/>
              </a:ext>
            </a:extLst>
          </p:cNvPr>
          <p:cNvPicPr>
            <a:picLocks noChangeAspect="1"/>
          </p:cNvPicPr>
          <p:nvPr/>
        </p:nvPicPr>
        <p:blipFill>
          <a:blip r:embed="rId4"/>
          <a:stretch>
            <a:fillRect/>
          </a:stretch>
        </p:blipFill>
        <p:spPr>
          <a:xfrm>
            <a:off x="4294598" y="1161733"/>
            <a:ext cx="7667552" cy="4534533"/>
          </a:xfrm>
          <a:prstGeom prst="rect">
            <a:avLst/>
          </a:prstGeom>
        </p:spPr>
      </p:pic>
    </p:spTree>
    <p:extLst>
      <p:ext uri="{BB962C8B-B14F-4D97-AF65-F5344CB8AC3E}">
        <p14:creationId xmlns:p14="http://schemas.microsoft.com/office/powerpoint/2010/main" val="255242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E5C0-0507-4B87-8292-45E8738FDE4F}"/>
              </a:ext>
            </a:extLst>
          </p:cNvPr>
          <p:cNvSpPr>
            <a:spLocks noGrp="1"/>
          </p:cNvSpPr>
          <p:nvPr>
            <p:ph type="title"/>
          </p:nvPr>
        </p:nvSpPr>
        <p:spPr>
          <a:xfrm>
            <a:off x="7662972" y="2795965"/>
            <a:ext cx="4213953" cy="1085894"/>
          </a:xfrm>
        </p:spPr>
        <p:txBody>
          <a:bodyPr>
            <a:normAutofit fontScale="90000"/>
          </a:bodyPr>
          <a:lstStyle/>
          <a:p>
            <a:pPr algn="ctr"/>
            <a:r>
              <a:rPr lang="en-US" dirty="0" err="1">
                <a:solidFill>
                  <a:srgbClr val="004B84"/>
                </a:solidFill>
                <a:cs typeface="Arial" panose="020B0604020202020204" pitchFamily="34" charset="0"/>
              </a:rPr>
              <a:t>Cilta-cel</a:t>
            </a:r>
            <a:r>
              <a:rPr lang="en-US" dirty="0">
                <a:solidFill>
                  <a:srgbClr val="004B84"/>
                </a:solidFill>
                <a:cs typeface="Arial" panose="020B0604020202020204" pitchFamily="34" charset="0"/>
              </a:rPr>
              <a:t> Approval: CARTITUDE-1</a:t>
            </a:r>
            <a:br>
              <a:rPr lang="en-US" dirty="0">
                <a:solidFill>
                  <a:srgbClr val="004B84"/>
                </a:solidFill>
                <a:cs typeface="Arial" panose="020B0604020202020204" pitchFamily="34" charset="0"/>
              </a:rPr>
            </a:br>
            <a:r>
              <a:rPr lang="en-US" dirty="0">
                <a:solidFill>
                  <a:srgbClr val="004B84"/>
                </a:solidFill>
                <a:cs typeface="Arial" panose="020B0604020202020204" pitchFamily="34" charset="0"/>
              </a:rPr>
              <a:t>Study Design </a:t>
            </a:r>
            <a:endParaRPr lang="en-US" dirty="0">
              <a:solidFill>
                <a:srgbClr val="004B84"/>
              </a:solidFill>
            </a:endParaRPr>
          </a:p>
        </p:txBody>
      </p:sp>
      <p:sp>
        <p:nvSpPr>
          <p:cNvPr id="4" name="Rectangle 3">
            <a:extLst>
              <a:ext uri="{FF2B5EF4-FFF2-40B4-BE49-F238E27FC236}">
                <a16:creationId xmlns:a16="http://schemas.microsoft.com/office/drawing/2014/main" id="{4283A911-FCC5-4581-8E62-64243FA23FD6}"/>
              </a:ext>
            </a:extLst>
          </p:cNvPr>
          <p:cNvSpPr/>
          <p:nvPr/>
        </p:nvSpPr>
        <p:spPr>
          <a:xfrm>
            <a:off x="0" y="-1"/>
            <a:ext cx="12192000" cy="535048"/>
          </a:xfrm>
          <a:prstGeom prst="rect">
            <a:avLst/>
          </a:prstGeom>
          <a:solidFill>
            <a:srgbClr val="004B8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A760FC-0B86-4AFA-A4A5-4E6FF7073650}"/>
              </a:ext>
            </a:extLst>
          </p:cNvPr>
          <p:cNvSpPr txBox="1"/>
          <p:nvPr/>
        </p:nvSpPr>
        <p:spPr>
          <a:xfrm>
            <a:off x="5828305" y="71564"/>
            <a:ext cx="5748793" cy="461665"/>
          </a:xfrm>
          <a:prstGeom prst="rect">
            <a:avLst/>
          </a:prstGeom>
          <a:noFill/>
        </p:spPr>
        <p:txBody>
          <a:bodyPr wrap="square" rtlCol="0">
            <a:spAutoFit/>
          </a:bodyPr>
          <a:lstStyle/>
          <a:p>
            <a:pPr algn="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CAR T in Multiple Myeloma</a:t>
            </a: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65D894F-FE95-46F4-8E6B-0A52E7B46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32684" y="5551848"/>
            <a:ext cx="1664211" cy="558831"/>
          </a:xfrm>
          <a:prstGeom prst="rect">
            <a:avLst/>
          </a:prstGeom>
        </p:spPr>
      </p:pic>
      <p:cxnSp>
        <p:nvCxnSpPr>
          <p:cNvPr id="3" name="Straight Connector 2">
            <a:extLst>
              <a:ext uri="{FF2B5EF4-FFF2-40B4-BE49-F238E27FC236}">
                <a16:creationId xmlns:a16="http://schemas.microsoft.com/office/drawing/2014/main" id="{0E128F4B-829A-5EB0-1E5D-EB98FC58381E}"/>
              </a:ext>
            </a:extLst>
          </p:cNvPr>
          <p:cNvCxnSpPr>
            <a:cxnSpLocks/>
          </p:cNvCxnSpPr>
          <p:nvPr/>
        </p:nvCxnSpPr>
        <p:spPr>
          <a:xfrm>
            <a:off x="7068620" y="911956"/>
            <a:ext cx="0" cy="5373384"/>
          </a:xfrm>
          <a:prstGeom prst="line">
            <a:avLst/>
          </a:prstGeom>
          <a:ln w="57150">
            <a:solidFill>
              <a:srgbClr val="004B8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A259AF7-3517-F4F7-1323-39ECEE9633C1}"/>
              </a:ext>
            </a:extLst>
          </p:cNvPr>
          <p:cNvSpPr txBox="1"/>
          <p:nvPr/>
        </p:nvSpPr>
        <p:spPr>
          <a:xfrm>
            <a:off x="0" y="6488470"/>
            <a:ext cx="2789892" cy="307777"/>
          </a:xfrm>
          <a:prstGeom prst="rect">
            <a:avLst/>
          </a:prstGeom>
          <a:noFill/>
        </p:spPr>
        <p:txBody>
          <a:bodyPr wrap="square" rtlCol="0">
            <a:spAutoFit/>
          </a:bodyPr>
          <a:lstStyle/>
          <a:p>
            <a:r>
              <a:rPr lang="en-US" sz="1400" dirty="0" err="1"/>
              <a:t>Berdeja</a:t>
            </a:r>
            <a:r>
              <a:rPr lang="en-US" sz="1400" dirty="0"/>
              <a:t> et al. Lancet. 2021</a:t>
            </a:r>
          </a:p>
        </p:txBody>
      </p:sp>
      <p:pic>
        <p:nvPicPr>
          <p:cNvPr id="15" name="Picture 14">
            <a:extLst>
              <a:ext uri="{FF2B5EF4-FFF2-40B4-BE49-F238E27FC236}">
                <a16:creationId xmlns:a16="http://schemas.microsoft.com/office/drawing/2014/main" id="{F097E518-813A-A005-ABF5-529FDCE6CF61}"/>
              </a:ext>
            </a:extLst>
          </p:cNvPr>
          <p:cNvPicPr>
            <a:picLocks noChangeAspect="1"/>
          </p:cNvPicPr>
          <p:nvPr/>
        </p:nvPicPr>
        <p:blipFill>
          <a:blip r:embed="rId4"/>
          <a:stretch>
            <a:fillRect/>
          </a:stretch>
        </p:blipFill>
        <p:spPr>
          <a:xfrm>
            <a:off x="0" y="2096612"/>
            <a:ext cx="6954878" cy="3232769"/>
          </a:xfrm>
          <a:prstGeom prst="rect">
            <a:avLst/>
          </a:prstGeom>
        </p:spPr>
      </p:pic>
    </p:spTree>
    <p:extLst>
      <p:ext uri="{BB962C8B-B14F-4D97-AF65-F5344CB8AC3E}">
        <p14:creationId xmlns:p14="http://schemas.microsoft.com/office/powerpoint/2010/main" val="3510156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ACI 1">
      <a:dk1>
        <a:srgbClr val="000000"/>
      </a:dk1>
      <a:lt1>
        <a:srgbClr val="FFFFFF"/>
      </a:lt1>
      <a:dk2>
        <a:srgbClr val="595959"/>
      </a:dk2>
      <a:lt2>
        <a:srgbClr val="D8D8D8"/>
      </a:lt2>
      <a:accent1>
        <a:srgbClr val="004B84"/>
      </a:accent1>
      <a:accent2>
        <a:srgbClr val="6FA314"/>
      </a:accent2>
      <a:accent3>
        <a:srgbClr val="F8AE36"/>
      </a:accent3>
      <a:accent4>
        <a:srgbClr val="4BC2B1"/>
      </a:accent4>
      <a:accent5>
        <a:srgbClr val="595959"/>
      </a:accent5>
      <a:accent6>
        <a:srgbClr val="D8D8D8"/>
      </a:accent6>
      <a:hlink>
        <a:srgbClr val="0070C0"/>
      </a:hlink>
      <a:folHlink>
        <a:srgbClr val="6FA31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2251</TotalTime>
  <Words>2934</Words>
  <Application>Microsoft Office PowerPoint</Application>
  <PresentationFormat>Widescreen</PresentationFormat>
  <Paragraphs>301</Paragraphs>
  <Slides>22</Slides>
  <Notes>22</Notes>
  <HiddenSlides>0</HiddenSlides>
  <MMClips>5</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Cambria</vt:lpstr>
      <vt:lpstr>Calibri</vt:lpstr>
      <vt:lpstr>Wingdings</vt:lpstr>
      <vt:lpstr>Roboto</vt:lpstr>
      <vt:lpstr>Calibri Light</vt:lpstr>
      <vt:lpstr>Arial</vt:lpstr>
      <vt:lpstr>Office Theme</vt:lpstr>
      <vt:lpstr>1_Office Theme</vt:lpstr>
      <vt:lpstr>PowerPoint Presentation</vt:lpstr>
      <vt:lpstr>PowerPoint Presentation</vt:lpstr>
      <vt:lpstr>PowerPoint Presentation</vt:lpstr>
      <vt:lpstr>RRMM – Pentarefractory Patients Have a Poor Prognosis</vt:lpstr>
      <vt:lpstr>Target – BCMA on PC</vt:lpstr>
      <vt:lpstr>Approved BCMA directed CAR T in RRMM</vt:lpstr>
      <vt:lpstr>Approved BCMA directed CAR T in RRMM</vt:lpstr>
      <vt:lpstr>Ide-cel Approval: KarMMa-1 Study Design </vt:lpstr>
      <vt:lpstr>Cilta-cel Approval: CARTITUDE-1 Study Design </vt:lpstr>
      <vt:lpstr>Baseline Characteristics: KarMMa-1, CARTITUDE-1</vt:lpstr>
      <vt:lpstr>Efficacy: KarMMa-1, Ide-cel</vt:lpstr>
      <vt:lpstr>Efficacy: CARTITUDE-1, Cilta-cel</vt:lpstr>
      <vt:lpstr>Safety: KarMMa-1 (Ide-cel),CARTITUDE-1 (Cilta-cel) </vt:lpstr>
      <vt:lpstr>Future: BCMA and non-BCMA Cellular Therapy Era</vt:lpstr>
      <vt:lpstr>Earlier Lines: KarMMA-3, Ide-cel</vt:lpstr>
      <vt:lpstr>Earlier Lines: CARTITUDE-4, Cilta-cel</vt:lpstr>
      <vt:lpstr>Future: Combinations to Improve Efficacy: JSMD194</vt:lpstr>
      <vt:lpstr>Future: non-BCMA Targets</vt:lpstr>
      <vt:lpstr>GPRC5D targeting CAR T</vt:lpstr>
      <vt:lpstr>Future: Allogeneic Constructs</vt:lpstr>
      <vt:lpstr>Summary: BCMA CAR T in RRMM</vt:lpstr>
      <vt:lpstr>PowerPoint Presentation</vt:lpstr>
    </vt:vector>
  </TitlesOfParts>
  <Company>Beautiful.ai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#4</dc:title>
  <dc:subject>Untitled #4</dc:subject>
  <dc:creator>Nausheen Ahmed</dc:creator>
  <cp:lastModifiedBy>Honeycutt, Hailey N</cp:lastModifiedBy>
  <cp:revision>38</cp:revision>
  <dcterms:created xsi:type="dcterms:W3CDTF">2023-10-23T07:08:11Z</dcterms:created>
  <dcterms:modified xsi:type="dcterms:W3CDTF">2024-03-27T14:56:07Z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2023-10-24T15:11:43Z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6fc1b847-136f-4f99-a6c2-5b070ae6f5b9</vt:lpwstr>
  </property>
  <property fmtid="{D5CDD505-2E9C-101B-9397-08002B2CF9AE}" pid="8" name="MSIP_Label_5e4b1be8-281e-475d-98b0-21c3457e5a46_ContentBits">
    <vt:lpwstr>0</vt:lpwstr>
  </property>
</Properties>
</file>